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300" r:id="rId2"/>
    <p:sldId id="258" r:id="rId3"/>
    <p:sldId id="266" r:id="rId4"/>
    <p:sldId id="259" r:id="rId5"/>
    <p:sldId id="261" r:id="rId6"/>
    <p:sldId id="271" r:id="rId7"/>
    <p:sldId id="276" r:id="rId8"/>
    <p:sldId id="331" r:id="rId9"/>
    <p:sldId id="281" r:id="rId10"/>
    <p:sldId id="332" r:id="rId11"/>
    <p:sldId id="303" r:id="rId12"/>
    <p:sldId id="305" r:id="rId13"/>
    <p:sldId id="306" r:id="rId14"/>
    <p:sldId id="333" r:id="rId15"/>
    <p:sldId id="307" r:id="rId16"/>
    <p:sldId id="334" r:id="rId17"/>
    <p:sldId id="312" r:id="rId18"/>
    <p:sldId id="313" r:id="rId19"/>
    <p:sldId id="315" r:id="rId20"/>
    <p:sldId id="314" r:id="rId21"/>
    <p:sldId id="316" r:id="rId22"/>
    <p:sldId id="335" r:id="rId23"/>
    <p:sldId id="277" r:id="rId24"/>
    <p:sldId id="320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01" r:id="rId34"/>
    <p:sldId id="308" r:id="rId35"/>
    <p:sldId id="337" r:id="rId36"/>
    <p:sldId id="280" r:id="rId37"/>
    <p:sldId id="311" r:id="rId38"/>
    <p:sldId id="317" r:id="rId39"/>
    <p:sldId id="318" r:id="rId40"/>
    <p:sldId id="336" r:id="rId41"/>
    <p:sldId id="302" r:id="rId42"/>
    <p:sldId id="282" r:id="rId43"/>
    <p:sldId id="330" r:id="rId44"/>
  </p:sldIdLst>
  <p:sldSz cx="9144000" cy="5143500" type="screen16x9"/>
  <p:notesSz cx="6858000" cy="9144000"/>
  <p:custDataLst>
    <p:tags r:id="rId46"/>
  </p:custDataLst>
  <p:defaultTextStyle>
    <a:defPPr>
      <a:defRPr lang="zh-CN"/>
    </a:defPPr>
    <a:lvl1pPr marL="0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342809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685617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028426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371234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1714043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056851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399660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742468" algn="l" defTabSz="68561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5066">
          <p15:clr>
            <a:srgbClr val="A4A3A4"/>
          </p15:clr>
        </p15:guide>
        <p15:guide id="3" orient="horz" pos="1722">
          <p15:clr>
            <a:srgbClr val="A4A3A4"/>
          </p15:clr>
        </p15:guide>
        <p15:guide id="4" pos="37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82B8"/>
    <a:srgbClr val="405F8F"/>
    <a:srgbClr val="F1F1F1"/>
    <a:srgbClr val="809BC6"/>
    <a:srgbClr val="2DB2A4"/>
    <a:srgbClr val="249086"/>
    <a:srgbClr val="F77A08"/>
    <a:srgbClr val="0E6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5317" autoAdjust="0"/>
  </p:normalViewPr>
  <p:slideViewPr>
    <p:cSldViewPr showGuides="1">
      <p:cViewPr varScale="1">
        <p:scale>
          <a:sx n="150" d="100"/>
          <a:sy n="150" d="100"/>
        </p:scale>
        <p:origin x="336" y="126"/>
      </p:cViewPr>
      <p:guideLst>
        <p:guide orient="horz" pos="2296"/>
        <p:guide pos="5066"/>
        <p:guide orient="horz" pos="1722"/>
        <p:guide pos="379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9F697-7B3E-4B61-BA36-BBED2B79610F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1919F-01AF-46C7-8CD3-5043392422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69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09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17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26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234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043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851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660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468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735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6378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746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797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7130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086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518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364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535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23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0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840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1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696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991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601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69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477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151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650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859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70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987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13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65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9496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1546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308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0425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557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3056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5723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063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9642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4873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7275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6419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8881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19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980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55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241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21919F-01AF-46C7-8CD3-5043392422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39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2375" y="205980"/>
            <a:ext cx="27432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05980"/>
            <a:ext cx="8080375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0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2pPr>
            <a:lvl3pPr marL="6856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42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371234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71404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2056851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39966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742468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411788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9" y="1200151"/>
            <a:ext cx="5411787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0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0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960355" y="4817355"/>
            <a:ext cx="581201" cy="223120"/>
          </a:xfrm>
          <a:prstGeom prst="rect">
            <a:avLst/>
          </a:prstGeom>
        </p:spPr>
        <p:txBody>
          <a:bodyPr wrap="square" lIns="68562" tIns="34281" rIns="68562" bIns="34281">
            <a:spAutoFit/>
          </a:bodyPr>
          <a:lstStyle/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schemeClr val="bg1">
                    <a:lumMod val="95000"/>
                  </a:schemeClr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schemeClr val="bg1">
                  <a:lumMod val="95000"/>
                </a:schemeClr>
              </a:solidFill>
              <a:latin typeface="Calibri"/>
              <a:ea typeface="宋体"/>
            </a:endParaRPr>
          </a:p>
        </p:txBody>
      </p:sp>
    </p:spTree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00"/>
            </a:lvl1pPr>
            <a:lvl2pPr marL="342809" indent="0">
              <a:buNone/>
              <a:defRPr sz="900"/>
            </a:lvl2pPr>
            <a:lvl3pPr marL="685617" indent="0">
              <a:buNone/>
              <a:defRPr sz="700"/>
            </a:lvl3pPr>
            <a:lvl4pPr marL="1028426" indent="0">
              <a:buNone/>
              <a:defRPr sz="700"/>
            </a:lvl4pPr>
            <a:lvl5pPr marL="1371234" indent="0">
              <a:buNone/>
              <a:defRPr sz="700"/>
            </a:lvl5pPr>
            <a:lvl6pPr marL="1714043" indent="0">
              <a:buNone/>
              <a:defRPr sz="700"/>
            </a:lvl6pPr>
            <a:lvl7pPr marL="2056851" indent="0">
              <a:buNone/>
              <a:defRPr sz="700"/>
            </a:lvl7pPr>
            <a:lvl8pPr marL="2399660" indent="0">
              <a:buNone/>
              <a:defRPr sz="700"/>
            </a:lvl8pPr>
            <a:lvl9pPr marL="2742468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09" indent="0">
              <a:buNone/>
              <a:defRPr sz="2100"/>
            </a:lvl2pPr>
            <a:lvl3pPr marL="685617" indent="0">
              <a:buNone/>
              <a:defRPr sz="1800"/>
            </a:lvl3pPr>
            <a:lvl4pPr marL="1028426" indent="0">
              <a:buNone/>
              <a:defRPr sz="1500"/>
            </a:lvl4pPr>
            <a:lvl5pPr marL="1371234" indent="0">
              <a:buNone/>
              <a:defRPr sz="1500"/>
            </a:lvl5pPr>
            <a:lvl6pPr marL="1714043" indent="0">
              <a:buNone/>
              <a:defRPr sz="1500"/>
            </a:lvl6pPr>
            <a:lvl7pPr marL="2056851" indent="0">
              <a:buNone/>
              <a:defRPr sz="1500"/>
            </a:lvl7pPr>
            <a:lvl8pPr marL="2399660" indent="0">
              <a:buNone/>
              <a:defRPr sz="1500"/>
            </a:lvl8pPr>
            <a:lvl9pPr marL="2742468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03"/>
            <a:ext cx="5486400" cy="603647"/>
          </a:xfrm>
        </p:spPr>
        <p:txBody>
          <a:bodyPr/>
          <a:lstStyle>
            <a:lvl1pPr marL="0" indent="0">
              <a:buNone/>
              <a:defRPr sz="1000"/>
            </a:lvl1pPr>
            <a:lvl2pPr marL="342809" indent="0">
              <a:buNone/>
              <a:defRPr sz="900"/>
            </a:lvl2pPr>
            <a:lvl3pPr marL="685617" indent="0">
              <a:buNone/>
              <a:defRPr sz="700"/>
            </a:lvl3pPr>
            <a:lvl4pPr marL="1028426" indent="0">
              <a:buNone/>
              <a:defRPr sz="700"/>
            </a:lvl4pPr>
            <a:lvl5pPr marL="1371234" indent="0">
              <a:buNone/>
              <a:defRPr sz="700"/>
            </a:lvl5pPr>
            <a:lvl6pPr marL="1714043" indent="0">
              <a:buNone/>
              <a:defRPr sz="700"/>
            </a:lvl6pPr>
            <a:lvl7pPr marL="2056851" indent="0">
              <a:buNone/>
              <a:defRPr sz="700"/>
            </a:lvl7pPr>
            <a:lvl8pPr marL="2399660" indent="0">
              <a:buNone/>
              <a:defRPr sz="700"/>
            </a:lvl8pPr>
            <a:lvl9pPr marL="2742468" indent="0">
              <a:buNone/>
              <a:defRPr sz="7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B2DED-A951-47FE-B6BB-60A6F72D23B9}" type="datetimeFigureOut">
              <a:rPr lang="zh-CN" altLang="en-US" smtClean="0"/>
              <a:t>2019/12/2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F1066-5FB3-4C05-A396-445A6094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68562" tIns="34281" rIns="68562" bIns="34281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68562" tIns="34281" rIns="68562" bIns="34281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68562" tIns="34281" rIns="68562" bIns="3428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</a:lstStyle>
          <a:p>
            <a:fld id="{472B2DED-A951-47FE-B6BB-60A6F72D23B9}" type="datetimeFigureOut">
              <a:rPr lang="zh-CN" altLang="en-US" smtClean="0"/>
              <a:pPr/>
              <a:t>2019/12/2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68562" tIns="34281" rIns="68562" bIns="3428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68562" tIns="34281" rIns="68562" bIns="3428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defRPr>
            </a:lvl1pPr>
          </a:lstStyle>
          <a:p>
            <a:fld id="{A8BF1066-5FB3-4C05-A396-445A6094687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ll/>
  </p:transition>
  <p:txStyles>
    <p:titleStyle>
      <a:lvl1pPr algn="ctr" defTabSz="685617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方正黑体简体" panose="02010601030101010101" pitchFamily="2" charset="-122"/>
          <a:ea typeface="方正黑体简体" panose="02010601030101010101" pitchFamily="2" charset="-122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矩形 75"/>
          <p:cNvSpPr/>
          <p:nvPr/>
        </p:nvSpPr>
        <p:spPr>
          <a:xfrm>
            <a:off x="0" y="2949248"/>
            <a:ext cx="9144000" cy="2194252"/>
          </a:xfrm>
          <a:prstGeom prst="rect">
            <a:avLst/>
          </a:prstGeom>
          <a:solidFill>
            <a:srgbClr val="10253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80" name="组合 79"/>
          <p:cNvGrpSpPr>
            <a:grpSpLocks noChangeAspect="1"/>
          </p:cNvGrpSpPr>
          <p:nvPr/>
        </p:nvGrpSpPr>
        <p:grpSpPr>
          <a:xfrm>
            <a:off x="6660232" y="4382791"/>
            <a:ext cx="425874" cy="425874"/>
            <a:chOff x="2492224" y="1959430"/>
            <a:chExt cx="2148114" cy="2148114"/>
          </a:xfrm>
        </p:grpSpPr>
        <p:sp>
          <p:nvSpPr>
            <p:cNvPr id="81" name="椭圆 80"/>
            <p:cNvSpPr/>
            <p:nvPr/>
          </p:nvSpPr>
          <p:spPr>
            <a:xfrm>
              <a:off x="2492224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2056" y="2549554"/>
              <a:ext cx="1162402" cy="1190723"/>
            </a:xfrm>
            <a:prstGeom prst="rect">
              <a:avLst/>
            </a:prstGeom>
          </p:spPr>
        </p:pic>
      </p:grpSp>
      <p:grpSp>
        <p:nvGrpSpPr>
          <p:cNvPr id="83" name="组合 82"/>
          <p:cNvGrpSpPr>
            <a:grpSpLocks noChangeAspect="1"/>
          </p:cNvGrpSpPr>
          <p:nvPr/>
        </p:nvGrpSpPr>
        <p:grpSpPr>
          <a:xfrm>
            <a:off x="7670734" y="4410281"/>
            <a:ext cx="425874" cy="425874"/>
            <a:chOff x="6564085" y="1959430"/>
            <a:chExt cx="2148114" cy="2148114"/>
          </a:xfrm>
        </p:grpSpPr>
        <p:sp>
          <p:nvSpPr>
            <p:cNvPr id="84" name="椭圆 83"/>
            <p:cNvSpPr/>
            <p:nvPr/>
          </p:nvSpPr>
          <p:spPr>
            <a:xfrm>
              <a:off x="6564085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7033174" y="2413982"/>
              <a:ext cx="1209936" cy="1239010"/>
              <a:chOff x="3598200" y="1732459"/>
              <a:chExt cx="1947600" cy="1994400"/>
            </a:xfrm>
          </p:grpSpPr>
          <p:sp>
            <p:nvSpPr>
              <p:cNvPr id="86" name="Freeform 5"/>
              <p:cNvSpPr/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7" name="Freeform 6"/>
              <p:cNvSpPr/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8" name="Freeform 7"/>
              <p:cNvSpPr/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9" name="Freeform 8"/>
              <p:cNvSpPr/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0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1" name="组合 90"/>
          <p:cNvGrpSpPr>
            <a:grpSpLocks noChangeAspect="1"/>
          </p:cNvGrpSpPr>
          <p:nvPr/>
        </p:nvGrpSpPr>
        <p:grpSpPr>
          <a:xfrm>
            <a:off x="7166678" y="4382791"/>
            <a:ext cx="425874" cy="425874"/>
            <a:chOff x="4528154" y="1959430"/>
            <a:chExt cx="2148114" cy="2148114"/>
          </a:xfrm>
        </p:grpSpPr>
        <p:sp>
          <p:nvSpPr>
            <p:cNvPr id="92" name="椭圆 91"/>
            <p:cNvSpPr/>
            <p:nvPr/>
          </p:nvSpPr>
          <p:spPr>
            <a:xfrm>
              <a:off x="4528154" y="1959430"/>
              <a:ext cx="2148114" cy="2148114"/>
            </a:xfrm>
            <a:prstGeom prst="ellipse">
              <a:avLst/>
            </a:prstGeom>
            <a:solidFill>
              <a:srgbClr val="E74C2E"/>
            </a:solidFill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0" cap="none" spc="0" normalizeH="0" baseline="0" noProof="0">
                <a:ln>
                  <a:noFill/>
                </a:ln>
                <a:solidFill>
                  <a:srgbClr val="F38E0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93" name="Group 4"/>
            <p:cNvGrpSpPr>
              <a:grpSpLocks noChangeAspect="1"/>
            </p:cNvGrpSpPr>
            <p:nvPr/>
          </p:nvGrpSpPr>
          <p:grpSpPr bwMode="auto">
            <a:xfrm>
              <a:off x="5033378" y="2342981"/>
              <a:ext cx="1137666" cy="1381012"/>
              <a:chOff x="2694" y="1931"/>
              <a:chExt cx="374" cy="454"/>
            </a:xfrm>
            <a:solidFill>
              <a:sysClr val="window" lastClr="FFFFFF"/>
            </a:solidFill>
          </p:grpSpPr>
          <p:sp>
            <p:nvSpPr>
              <p:cNvPr id="94" name="Freeform 5"/>
              <p:cNvSpPr>
                <a:spLocks noEditPoints="1"/>
              </p:cNvSpPr>
              <p:nvPr/>
            </p:nvSpPr>
            <p:spPr bwMode="auto">
              <a:xfrm>
                <a:off x="2694" y="1931"/>
                <a:ext cx="374" cy="454"/>
              </a:xfrm>
              <a:custGeom>
                <a:avLst/>
                <a:gdLst>
                  <a:gd name="T0" fmla="*/ 127 w 155"/>
                  <a:gd name="T1" fmla="*/ 7 h 189"/>
                  <a:gd name="T2" fmla="*/ 124 w 155"/>
                  <a:gd name="T3" fmla="*/ 0 h 189"/>
                  <a:gd name="T4" fmla="*/ 122 w 155"/>
                  <a:gd name="T5" fmla="*/ 7 h 189"/>
                  <a:gd name="T6" fmla="*/ 96 w 155"/>
                  <a:gd name="T7" fmla="*/ 3 h 189"/>
                  <a:gd name="T8" fmla="*/ 90 w 155"/>
                  <a:gd name="T9" fmla="*/ 3 h 189"/>
                  <a:gd name="T10" fmla="*/ 64 w 155"/>
                  <a:gd name="T11" fmla="*/ 7 h 189"/>
                  <a:gd name="T12" fmla="*/ 62 w 155"/>
                  <a:gd name="T13" fmla="*/ 0 h 189"/>
                  <a:gd name="T14" fmla="*/ 59 w 155"/>
                  <a:gd name="T15" fmla="*/ 7 h 189"/>
                  <a:gd name="T16" fmla="*/ 33 w 155"/>
                  <a:gd name="T17" fmla="*/ 3 h 189"/>
                  <a:gd name="T18" fmla="*/ 27 w 155"/>
                  <a:gd name="T19" fmla="*/ 3 h 189"/>
                  <a:gd name="T20" fmla="*/ 7 w 155"/>
                  <a:gd name="T21" fmla="*/ 7 h 189"/>
                  <a:gd name="T22" fmla="*/ 0 w 155"/>
                  <a:gd name="T23" fmla="*/ 182 h 189"/>
                  <a:gd name="T24" fmla="*/ 148 w 155"/>
                  <a:gd name="T25" fmla="*/ 189 h 189"/>
                  <a:gd name="T26" fmla="*/ 155 w 155"/>
                  <a:gd name="T27" fmla="*/ 13 h 189"/>
                  <a:gd name="T28" fmla="*/ 124 w 155"/>
                  <a:gd name="T29" fmla="*/ 40 h 189"/>
                  <a:gd name="T30" fmla="*/ 127 w 155"/>
                  <a:gd name="T31" fmla="*/ 31 h 189"/>
                  <a:gd name="T32" fmla="*/ 124 w 155"/>
                  <a:gd name="T33" fmla="*/ 44 h 189"/>
                  <a:gd name="T34" fmla="*/ 122 w 155"/>
                  <a:gd name="T35" fmla="*/ 31 h 189"/>
                  <a:gd name="T36" fmla="*/ 124 w 155"/>
                  <a:gd name="T37" fmla="*/ 40 h 189"/>
                  <a:gd name="T38" fmla="*/ 96 w 155"/>
                  <a:gd name="T39" fmla="*/ 37 h 189"/>
                  <a:gd name="T40" fmla="*/ 100 w 155"/>
                  <a:gd name="T41" fmla="*/ 37 h 189"/>
                  <a:gd name="T42" fmla="*/ 86 w 155"/>
                  <a:gd name="T43" fmla="*/ 37 h 189"/>
                  <a:gd name="T44" fmla="*/ 90 w 155"/>
                  <a:gd name="T45" fmla="*/ 37 h 189"/>
                  <a:gd name="T46" fmla="*/ 62 w 155"/>
                  <a:gd name="T47" fmla="*/ 40 h 189"/>
                  <a:gd name="T48" fmla="*/ 64 w 155"/>
                  <a:gd name="T49" fmla="*/ 31 h 189"/>
                  <a:gd name="T50" fmla="*/ 62 w 155"/>
                  <a:gd name="T51" fmla="*/ 44 h 189"/>
                  <a:gd name="T52" fmla="*/ 59 w 155"/>
                  <a:gd name="T53" fmla="*/ 31 h 189"/>
                  <a:gd name="T54" fmla="*/ 62 w 155"/>
                  <a:gd name="T55" fmla="*/ 40 h 189"/>
                  <a:gd name="T56" fmla="*/ 33 w 155"/>
                  <a:gd name="T57" fmla="*/ 37 h 189"/>
                  <a:gd name="T58" fmla="*/ 37 w 155"/>
                  <a:gd name="T59" fmla="*/ 37 h 189"/>
                  <a:gd name="T60" fmla="*/ 23 w 155"/>
                  <a:gd name="T61" fmla="*/ 37 h 189"/>
                  <a:gd name="T62" fmla="*/ 27 w 155"/>
                  <a:gd name="T63" fmla="*/ 37 h 189"/>
                  <a:gd name="T64" fmla="*/ 141 w 155"/>
                  <a:gd name="T65" fmla="*/ 175 h 189"/>
                  <a:gd name="T66" fmla="*/ 14 w 155"/>
                  <a:gd name="T67" fmla="*/ 20 h 189"/>
                  <a:gd name="T68" fmla="*/ 27 w 155"/>
                  <a:gd name="T69" fmla="*/ 25 h 189"/>
                  <a:gd name="T70" fmla="*/ 30 w 155"/>
                  <a:gd name="T71" fmla="*/ 50 h 189"/>
                  <a:gd name="T72" fmla="*/ 33 w 155"/>
                  <a:gd name="T73" fmla="*/ 25 h 189"/>
                  <a:gd name="T74" fmla="*/ 59 w 155"/>
                  <a:gd name="T75" fmla="*/ 20 h 189"/>
                  <a:gd name="T76" fmla="*/ 49 w 155"/>
                  <a:gd name="T77" fmla="*/ 37 h 189"/>
                  <a:gd name="T78" fmla="*/ 74 w 155"/>
                  <a:gd name="T79" fmla="*/ 37 h 189"/>
                  <a:gd name="T80" fmla="*/ 64 w 155"/>
                  <a:gd name="T81" fmla="*/ 20 h 189"/>
                  <a:gd name="T82" fmla="*/ 90 w 155"/>
                  <a:gd name="T83" fmla="*/ 25 h 189"/>
                  <a:gd name="T84" fmla="*/ 93 w 155"/>
                  <a:gd name="T85" fmla="*/ 50 h 189"/>
                  <a:gd name="T86" fmla="*/ 96 w 155"/>
                  <a:gd name="T87" fmla="*/ 25 h 189"/>
                  <a:gd name="T88" fmla="*/ 122 w 155"/>
                  <a:gd name="T89" fmla="*/ 20 h 189"/>
                  <a:gd name="T90" fmla="*/ 112 w 155"/>
                  <a:gd name="T91" fmla="*/ 37 h 189"/>
                  <a:gd name="T92" fmla="*/ 137 w 155"/>
                  <a:gd name="T93" fmla="*/ 37 h 189"/>
                  <a:gd name="T94" fmla="*/ 127 w 155"/>
                  <a:gd name="T95" fmla="*/ 20 h 189"/>
                  <a:gd name="T96" fmla="*/ 141 w 155"/>
                  <a:gd name="T97" fmla="*/ 175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55" h="189">
                    <a:moveTo>
                      <a:pt x="148" y="7"/>
                    </a:moveTo>
                    <a:cubicBezTo>
                      <a:pt x="127" y="7"/>
                      <a:pt x="127" y="7"/>
                      <a:pt x="127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1"/>
                      <a:pt x="126" y="0"/>
                      <a:pt x="124" y="0"/>
                    </a:cubicBezTo>
                    <a:cubicBezTo>
                      <a:pt x="123" y="0"/>
                      <a:pt x="122" y="1"/>
                      <a:pt x="122" y="3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6" y="1"/>
                      <a:pt x="94" y="0"/>
                      <a:pt x="93" y="0"/>
                    </a:cubicBezTo>
                    <a:cubicBezTo>
                      <a:pt x="91" y="0"/>
                      <a:pt x="90" y="1"/>
                      <a:pt x="90" y="3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1"/>
                      <a:pt x="63" y="0"/>
                      <a:pt x="62" y="0"/>
                    </a:cubicBezTo>
                    <a:cubicBezTo>
                      <a:pt x="60" y="0"/>
                      <a:pt x="59" y="1"/>
                      <a:pt x="59" y="3"/>
                    </a:cubicBezTo>
                    <a:cubicBezTo>
                      <a:pt x="59" y="7"/>
                      <a:pt x="59" y="7"/>
                      <a:pt x="59" y="7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2" y="0"/>
                      <a:pt x="30" y="0"/>
                    </a:cubicBezTo>
                    <a:cubicBezTo>
                      <a:pt x="29" y="0"/>
                      <a:pt x="27" y="1"/>
                      <a:pt x="27" y="3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3" y="7"/>
                      <a:pt x="0" y="10"/>
                      <a:pt x="0" y="13"/>
                    </a:cubicBezTo>
                    <a:cubicBezTo>
                      <a:pt x="0" y="182"/>
                      <a:pt x="0" y="182"/>
                      <a:pt x="0" y="182"/>
                    </a:cubicBezTo>
                    <a:cubicBezTo>
                      <a:pt x="0" y="186"/>
                      <a:pt x="3" y="189"/>
                      <a:pt x="7" y="189"/>
                    </a:cubicBezTo>
                    <a:cubicBezTo>
                      <a:pt x="148" y="189"/>
                      <a:pt x="148" y="189"/>
                      <a:pt x="148" y="189"/>
                    </a:cubicBezTo>
                    <a:cubicBezTo>
                      <a:pt x="152" y="189"/>
                      <a:pt x="155" y="186"/>
                      <a:pt x="155" y="182"/>
                    </a:cubicBezTo>
                    <a:cubicBezTo>
                      <a:pt x="155" y="13"/>
                      <a:pt x="155" y="13"/>
                      <a:pt x="155" y="13"/>
                    </a:cubicBezTo>
                    <a:cubicBezTo>
                      <a:pt x="155" y="10"/>
                      <a:pt x="152" y="7"/>
                      <a:pt x="148" y="7"/>
                    </a:cubicBezTo>
                    <a:close/>
                    <a:moveTo>
                      <a:pt x="124" y="40"/>
                    </a:moveTo>
                    <a:cubicBezTo>
                      <a:pt x="126" y="40"/>
                      <a:pt x="127" y="39"/>
                      <a:pt x="127" y="37"/>
                    </a:cubicBezTo>
                    <a:cubicBezTo>
                      <a:pt x="127" y="31"/>
                      <a:pt x="127" y="31"/>
                      <a:pt x="127" y="31"/>
                    </a:cubicBezTo>
                    <a:cubicBezTo>
                      <a:pt x="130" y="32"/>
                      <a:pt x="131" y="35"/>
                      <a:pt x="131" y="37"/>
                    </a:cubicBezTo>
                    <a:cubicBezTo>
                      <a:pt x="131" y="41"/>
                      <a:pt x="128" y="44"/>
                      <a:pt x="124" y="44"/>
                    </a:cubicBezTo>
                    <a:cubicBezTo>
                      <a:pt x="120" y="44"/>
                      <a:pt x="117" y="41"/>
                      <a:pt x="117" y="37"/>
                    </a:cubicBezTo>
                    <a:cubicBezTo>
                      <a:pt x="117" y="34"/>
                      <a:pt x="119" y="32"/>
                      <a:pt x="122" y="31"/>
                    </a:cubicBezTo>
                    <a:cubicBezTo>
                      <a:pt x="122" y="37"/>
                      <a:pt x="122" y="37"/>
                      <a:pt x="122" y="37"/>
                    </a:cubicBezTo>
                    <a:cubicBezTo>
                      <a:pt x="122" y="39"/>
                      <a:pt x="123" y="40"/>
                      <a:pt x="124" y="40"/>
                    </a:cubicBezTo>
                    <a:close/>
                    <a:moveTo>
                      <a:pt x="93" y="40"/>
                    </a:moveTo>
                    <a:cubicBezTo>
                      <a:pt x="94" y="40"/>
                      <a:pt x="96" y="39"/>
                      <a:pt x="96" y="37"/>
                    </a:cubicBezTo>
                    <a:cubicBezTo>
                      <a:pt x="96" y="31"/>
                      <a:pt x="96" y="31"/>
                      <a:pt x="96" y="31"/>
                    </a:cubicBezTo>
                    <a:cubicBezTo>
                      <a:pt x="98" y="32"/>
                      <a:pt x="100" y="35"/>
                      <a:pt x="100" y="37"/>
                    </a:cubicBezTo>
                    <a:cubicBezTo>
                      <a:pt x="100" y="41"/>
                      <a:pt x="97" y="44"/>
                      <a:pt x="93" y="44"/>
                    </a:cubicBezTo>
                    <a:cubicBezTo>
                      <a:pt x="89" y="44"/>
                      <a:pt x="86" y="41"/>
                      <a:pt x="86" y="37"/>
                    </a:cubicBezTo>
                    <a:cubicBezTo>
                      <a:pt x="86" y="34"/>
                      <a:pt x="88" y="32"/>
                      <a:pt x="90" y="31"/>
                    </a:cubicBezTo>
                    <a:cubicBezTo>
                      <a:pt x="90" y="37"/>
                      <a:pt x="90" y="37"/>
                      <a:pt x="90" y="37"/>
                    </a:cubicBezTo>
                    <a:cubicBezTo>
                      <a:pt x="90" y="39"/>
                      <a:pt x="91" y="40"/>
                      <a:pt x="93" y="40"/>
                    </a:cubicBezTo>
                    <a:close/>
                    <a:moveTo>
                      <a:pt x="62" y="40"/>
                    </a:moveTo>
                    <a:cubicBezTo>
                      <a:pt x="63" y="40"/>
                      <a:pt x="64" y="39"/>
                      <a:pt x="64" y="37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7" y="32"/>
                      <a:pt x="69" y="35"/>
                      <a:pt x="69" y="37"/>
                    </a:cubicBezTo>
                    <a:cubicBezTo>
                      <a:pt x="69" y="41"/>
                      <a:pt x="65" y="44"/>
                      <a:pt x="62" y="44"/>
                    </a:cubicBezTo>
                    <a:cubicBezTo>
                      <a:pt x="58" y="44"/>
                      <a:pt x="54" y="41"/>
                      <a:pt x="54" y="37"/>
                    </a:cubicBezTo>
                    <a:cubicBezTo>
                      <a:pt x="54" y="34"/>
                      <a:pt x="56" y="32"/>
                      <a:pt x="59" y="31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9"/>
                      <a:pt x="60" y="40"/>
                      <a:pt x="62" y="40"/>
                    </a:cubicBezTo>
                    <a:close/>
                    <a:moveTo>
                      <a:pt x="30" y="40"/>
                    </a:moveTo>
                    <a:cubicBezTo>
                      <a:pt x="32" y="40"/>
                      <a:pt x="33" y="39"/>
                      <a:pt x="33" y="37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2"/>
                      <a:pt x="37" y="35"/>
                      <a:pt x="37" y="37"/>
                    </a:cubicBezTo>
                    <a:cubicBezTo>
                      <a:pt x="37" y="41"/>
                      <a:pt x="34" y="44"/>
                      <a:pt x="30" y="44"/>
                    </a:cubicBezTo>
                    <a:cubicBezTo>
                      <a:pt x="26" y="44"/>
                      <a:pt x="23" y="41"/>
                      <a:pt x="23" y="37"/>
                    </a:cubicBezTo>
                    <a:cubicBezTo>
                      <a:pt x="23" y="34"/>
                      <a:pt x="25" y="32"/>
                      <a:pt x="27" y="31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7" y="39"/>
                      <a:pt x="29" y="40"/>
                      <a:pt x="30" y="40"/>
                    </a:cubicBezTo>
                    <a:close/>
                    <a:moveTo>
                      <a:pt x="141" y="175"/>
                    </a:moveTo>
                    <a:cubicBezTo>
                      <a:pt x="14" y="175"/>
                      <a:pt x="14" y="175"/>
                      <a:pt x="14" y="175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2" y="26"/>
                      <a:pt x="18" y="31"/>
                      <a:pt x="18" y="37"/>
                    </a:cubicBezTo>
                    <a:cubicBezTo>
                      <a:pt x="18" y="44"/>
                      <a:pt x="23" y="50"/>
                      <a:pt x="30" y="50"/>
                    </a:cubicBezTo>
                    <a:cubicBezTo>
                      <a:pt x="37" y="50"/>
                      <a:pt x="43" y="44"/>
                      <a:pt x="43" y="37"/>
                    </a:cubicBezTo>
                    <a:cubicBezTo>
                      <a:pt x="43" y="31"/>
                      <a:pt x="39" y="26"/>
                      <a:pt x="33" y="25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25"/>
                      <a:pt x="59" y="25"/>
                      <a:pt x="59" y="25"/>
                    </a:cubicBezTo>
                    <a:cubicBezTo>
                      <a:pt x="53" y="26"/>
                      <a:pt x="49" y="31"/>
                      <a:pt x="49" y="37"/>
                    </a:cubicBezTo>
                    <a:cubicBezTo>
                      <a:pt x="49" y="44"/>
                      <a:pt x="55" y="50"/>
                      <a:pt x="62" y="50"/>
                    </a:cubicBezTo>
                    <a:cubicBezTo>
                      <a:pt x="68" y="50"/>
                      <a:pt x="74" y="44"/>
                      <a:pt x="74" y="37"/>
                    </a:cubicBezTo>
                    <a:cubicBezTo>
                      <a:pt x="74" y="31"/>
                      <a:pt x="70" y="26"/>
                      <a:pt x="64" y="25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5" y="26"/>
                      <a:pt x="80" y="31"/>
                      <a:pt x="80" y="37"/>
                    </a:cubicBezTo>
                    <a:cubicBezTo>
                      <a:pt x="80" y="44"/>
                      <a:pt x="86" y="50"/>
                      <a:pt x="93" y="50"/>
                    </a:cubicBezTo>
                    <a:cubicBezTo>
                      <a:pt x="100" y="50"/>
                      <a:pt x="105" y="44"/>
                      <a:pt x="105" y="37"/>
                    </a:cubicBezTo>
                    <a:cubicBezTo>
                      <a:pt x="105" y="31"/>
                      <a:pt x="101" y="26"/>
                      <a:pt x="96" y="25"/>
                    </a:cubicBezTo>
                    <a:cubicBezTo>
                      <a:pt x="96" y="20"/>
                      <a:pt x="96" y="20"/>
                      <a:pt x="96" y="20"/>
                    </a:cubicBezTo>
                    <a:cubicBezTo>
                      <a:pt x="122" y="20"/>
                      <a:pt x="122" y="20"/>
                      <a:pt x="122" y="20"/>
                    </a:cubicBezTo>
                    <a:cubicBezTo>
                      <a:pt x="122" y="25"/>
                      <a:pt x="122" y="25"/>
                      <a:pt x="122" y="25"/>
                    </a:cubicBezTo>
                    <a:cubicBezTo>
                      <a:pt x="116" y="26"/>
                      <a:pt x="112" y="31"/>
                      <a:pt x="112" y="37"/>
                    </a:cubicBezTo>
                    <a:cubicBezTo>
                      <a:pt x="112" y="44"/>
                      <a:pt x="117" y="50"/>
                      <a:pt x="124" y="50"/>
                    </a:cubicBezTo>
                    <a:cubicBezTo>
                      <a:pt x="131" y="50"/>
                      <a:pt x="137" y="44"/>
                      <a:pt x="137" y="37"/>
                    </a:cubicBezTo>
                    <a:cubicBezTo>
                      <a:pt x="137" y="31"/>
                      <a:pt x="133" y="26"/>
                      <a:pt x="127" y="25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1" y="20"/>
                      <a:pt x="141" y="20"/>
                      <a:pt x="141" y="20"/>
                    </a:cubicBezTo>
                    <a:lnTo>
                      <a:pt x="141" y="1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5" name="Freeform 6"/>
              <p:cNvSpPr/>
              <p:nvPr/>
            </p:nvSpPr>
            <p:spPr bwMode="auto">
              <a:xfrm>
                <a:off x="2820" y="2272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6" name="Freeform 7"/>
              <p:cNvSpPr/>
              <p:nvPr/>
            </p:nvSpPr>
            <p:spPr bwMode="auto">
              <a:xfrm>
                <a:off x="2820" y="2190"/>
                <a:ext cx="181" cy="14"/>
              </a:xfrm>
              <a:custGeom>
                <a:avLst/>
                <a:gdLst>
                  <a:gd name="T0" fmla="*/ 73 w 75"/>
                  <a:gd name="T1" fmla="*/ 0 h 6"/>
                  <a:gd name="T2" fmla="*/ 2 w 75"/>
                  <a:gd name="T3" fmla="*/ 0 h 6"/>
                  <a:gd name="T4" fmla="*/ 0 w 75"/>
                  <a:gd name="T5" fmla="*/ 3 h 6"/>
                  <a:gd name="T6" fmla="*/ 2 w 75"/>
                  <a:gd name="T7" fmla="*/ 6 h 6"/>
                  <a:gd name="T8" fmla="*/ 73 w 75"/>
                  <a:gd name="T9" fmla="*/ 6 h 6"/>
                  <a:gd name="T10" fmla="*/ 75 w 75"/>
                  <a:gd name="T11" fmla="*/ 3 h 6"/>
                  <a:gd name="T12" fmla="*/ 73 w 75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5"/>
                      <a:pt x="1" y="6"/>
                      <a:pt x="2" y="6"/>
                    </a:cubicBezTo>
                    <a:cubicBezTo>
                      <a:pt x="73" y="6"/>
                      <a:pt x="73" y="6"/>
                      <a:pt x="73" y="6"/>
                    </a:cubicBezTo>
                    <a:cubicBezTo>
                      <a:pt x="74" y="6"/>
                      <a:pt x="75" y="5"/>
                      <a:pt x="75" y="3"/>
                    </a:cubicBezTo>
                    <a:cubicBezTo>
                      <a:pt x="75" y="2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7" name="Freeform 8"/>
              <p:cNvSpPr/>
              <p:nvPr/>
            </p:nvSpPr>
            <p:spPr bwMode="auto">
              <a:xfrm>
                <a:off x="2820" y="2111"/>
                <a:ext cx="181" cy="12"/>
              </a:xfrm>
              <a:custGeom>
                <a:avLst/>
                <a:gdLst>
                  <a:gd name="T0" fmla="*/ 73 w 75"/>
                  <a:gd name="T1" fmla="*/ 0 h 5"/>
                  <a:gd name="T2" fmla="*/ 2 w 75"/>
                  <a:gd name="T3" fmla="*/ 0 h 5"/>
                  <a:gd name="T4" fmla="*/ 0 w 75"/>
                  <a:gd name="T5" fmla="*/ 3 h 5"/>
                  <a:gd name="T6" fmla="*/ 2 w 75"/>
                  <a:gd name="T7" fmla="*/ 5 h 5"/>
                  <a:gd name="T8" fmla="*/ 73 w 75"/>
                  <a:gd name="T9" fmla="*/ 5 h 5"/>
                  <a:gd name="T10" fmla="*/ 75 w 75"/>
                  <a:gd name="T11" fmla="*/ 3 h 5"/>
                  <a:gd name="T12" fmla="*/ 73 w 75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5">
                    <a:moveTo>
                      <a:pt x="7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4" y="5"/>
                      <a:pt x="75" y="4"/>
                      <a:pt x="75" y="3"/>
                    </a:cubicBezTo>
                    <a:cubicBezTo>
                      <a:pt x="75" y="1"/>
                      <a:pt x="74" y="0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8" name="Freeform 9"/>
              <p:cNvSpPr/>
              <p:nvPr/>
            </p:nvSpPr>
            <p:spPr bwMode="auto">
              <a:xfrm>
                <a:off x="2755" y="2096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99" name="Freeform 10"/>
              <p:cNvSpPr/>
              <p:nvPr/>
            </p:nvSpPr>
            <p:spPr bwMode="auto">
              <a:xfrm>
                <a:off x="2755" y="2176"/>
                <a:ext cx="41" cy="43"/>
              </a:xfrm>
              <a:custGeom>
                <a:avLst/>
                <a:gdLst>
                  <a:gd name="T0" fmla="*/ 15 w 17"/>
                  <a:gd name="T1" fmla="*/ 0 h 18"/>
                  <a:gd name="T2" fmla="*/ 3 w 17"/>
                  <a:gd name="T3" fmla="*/ 0 h 18"/>
                  <a:gd name="T4" fmla="*/ 0 w 17"/>
                  <a:gd name="T5" fmla="*/ 3 h 18"/>
                  <a:gd name="T6" fmla="*/ 0 w 17"/>
                  <a:gd name="T7" fmla="*/ 15 h 18"/>
                  <a:gd name="T8" fmla="*/ 3 w 17"/>
                  <a:gd name="T9" fmla="*/ 18 h 18"/>
                  <a:gd name="T10" fmla="*/ 15 w 17"/>
                  <a:gd name="T11" fmla="*/ 18 h 18"/>
                  <a:gd name="T12" fmla="*/ 17 w 17"/>
                  <a:gd name="T13" fmla="*/ 15 h 18"/>
                  <a:gd name="T14" fmla="*/ 17 w 17"/>
                  <a:gd name="T15" fmla="*/ 3 h 18"/>
                  <a:gd name="T16" fmla="*/ 15 w 1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8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8"/>
                      <a:pt x="17" y="17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00" name="Freeform 11"/>
              <p:cNvSpPr/>
              <p:nvPr/>
            </p:nvSpPr>
            <p:spPr bwMode="auto">
              <a:xfrm>
                <a:off x="2755" y="2257"/>
                <a:ext cx="41" cy="41"/>
              </a:xfrm>
              <a:custGeom>
                <a:avLst/>
                <a:gdLst>
                  <a:gd name="T0" fmla="*/ 15 w 17"/>
                  <a:gd name="T1" fmla="*/ 0 h 17"/>
                  <a:gd name="T2" fmla="*/ 3 w 17"/>
                  <a:gd name="T3" fmla="*/ 0 h 17"/>
                  <a:gd name="T4" fmla="*/ 0 w 17"/>
                  <a:gd name="T5" fmla="*/ 3 h 17"/>
                  <a:gd name="T6" fmla="*/ 0 w 17"/>
                  <a:gd name="T7" fmla="*/ 15 h 17"/>
                  <a:gd name="T8" fmla="*/ 3 w 17"/>
                  <a:gd name="T9" fmla="*/ 17 h 17"/>
                  <a:gd name="T10" fmla="*/ 15 w 17"/>
                  <a:gd name="T11" fmla="*/ 17 h 17"/>
                  <a:gd name="T12" fmla="*/ 17 w 17"/>
                  <a:gd name="T13" fmla="*/ 15 h 17"/>
                  <a:gd name="T14" fmla="*/ 17 w 17"/>
                  <a:gd name="T15" fmla="*/ 3 h 17"/>
                  <a:gd name="T16" fmla="*/ 15 w 17"/>
                  <a:gd name="T1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17">
                    <a:moveTo>
                      <a:pt x="1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7"/>
                      <a:pt x="3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7"/>
                      <a:pt x="17" y="16"/>
                      <a:pt x="17" y="1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6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38E02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101" name="矩形 26"/>
          <p:cNvSpPr>
            <a:spLocks noChangeArrowheads="1"/>
          </p:cNvSpPr>
          <p:nvPr/>
        </p:nvSpPr>
        <p:spPr bwMode="auto">
          <a:xfrm>
            <a:off x="478097" y="1347614"/>
            <a:ext cx="4093903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defTabSz="685800"/>
            <a:r>
              <a:rPr lang="en-US" altLang="zh-CN" sz="3600" b="1" dirty="0">
                <a:solidFill>
                  <a:srgbClr val="405F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HARRY POTTER AND THE SORCERER’S STONE</a:t>
            </a:r>
          </a:p>
        </p:txBody>
      </p:sp>
      <p:sp>
        <p:nvSpPr>
          <p:cNvPr id="102" name="TextBox 44"/>
          <p:cNvSpPr txBox="1"/>
          <p:nvPr/>
        </p:nvSpPr>
        <p:spPr>
          <a:xfrm>
            <a:off x="478097" y="3900624"/>
            <a:ext cx="4902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altLang="zh-CN" sz="1350" dirty="0">
                <a:solidFill>
                  <a:srgbClr val="FFC000"/>
                </a:solidFill>
                <a:cs typeface="+mn-ea"/>
                <a:sym typeface="+mn-lt"/>
              </a:rPr>
              <a:t>DESIGNED:</a:t>
            </a:r>
            <a:r>
              <a:rPr lang="en-US" sz="1350" dirty="0">
                <a:solidFill>
                  <a:srgbClr val="FFC000"/>
                </a:solidFill>
                <a:cs typeface="+mn-ea"/>
              </a:rPr>
              <a:t> Daniel Capone, Edward He, Anand Nishant, </a:t>
            </a:r>
            <a:r>
              <a:rPr lang="en-US" sz="1350" dirty="0" err="1">
                <a:solidFill>
                  <a:srgbClr val="FFC000"/>
                </a:solidFill>
                <a:cs typeface="+mn-ea"/>
              </a:rPr>
              <a:t>Sasidhar</a:t>
            </a:r>
            <a:r>
              <a:rPr lang="en-US" sz="1350" dirty="0">
                <a:solidFill>
                  <a:srgbClr val="FFC000"/>
                </a:solidFill>
                <a:cs typeface="+mn-ea"/>
              </a:rPr>
              <a:t> </a:t>
            </a:r>
            <a:r>
              <a:rPr lang="en-US" sz="1350" dirty="0" err="1">
                <a:solidFill>
                  <a:srgbClr val="FFC000"/>
                </a:solidFill>
                <a:cs typeface="+mn-ea"/>
              </a:rPr>
              <a:t>Sirivella</a:t>
            </a:r>
            <a:endParaRPr lang="zh-CN" altLang="en-US" sz="1350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07" y="2751546"/>
            <a:ext cx="3712280" cy="1379094"/>
          </a:xfrm>
          <a:prstGeom prst="rect">
            <a:avLst/>
          </a:prstGeom>
        </p:spPr>
      </p:pic>
      <p:grpSp>
        <p:nvGrpSpPr>
          <p:cNvPr id="104" name="组合 103"/>
          <p:cNvGrpSpPr/>
          <p:nvPr/>
        </p:nvGrpSpPr>
        <p:grpSpPr>
          <a:xfrm>
            <a:off x="4079136" y="318794"/>
            <a:ext cx="5364088" cy="2884417"/>
            <a:chOff x="3779912" y="339502"/>
            <a:chExt cx="5364088" cy="2884417"/>
          </a:xfrm>
        </p:grpSpPr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339502"/>
              <a:ext cx="5364088" cy="2884417"/>
            </a:xfrm>
            <a:prstGeom prst="rect">
              <a:avLst/>
            </a:prstGeom>
          </p:spPr>
        </p:pic>
        <p:pic>
          <p:nvPicPr>
            <p:cNvPr id="106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827" y="740364"/>
              <a:ext cx="3580184" cy="1575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6" name="矩形 26">
            <a:extLst>
              <a:ext uri="{FF2B5EF4-FFF2-40B4-BE49-F238E27FC236}">
                <a16:creationId xmlns:a16="http://schemas.microsoft.com/office/drawing/2014/main" id="{D0DA14A7-8350-4216-A7BB-872C1533F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613" y="3102305"/>
            <a:ext cx="4561219" cy="4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defTabSz="685800"/>
            <a:r>
              <a:rPr lang="en-US" altLang="zh-CN" sz="3600" b="1" spc="2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MOVIE ANALYSIS</a:t>
            </a:r>
          </a:p>
        </p:txBody>
      </p:sp>
    </p:spTree>
    <p:extLst>
      <p:ext uri="{BB962C8B-B14F-4D97-AF65-F5344CB8AC3E}">
        <p14:creationId xmlns:p14="http://schemas.microsoft.com/office/powerpoint/2010/main" val="1801719410"/>
      </p:ext>
    </p:extLst>
  </p:cSld>
  <p:clrMapOvr>
    <a:masterClrMapping/>
  </p:clrMapOvr>
  <p:transition spd="slow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文本框 52"/>
          <p:cNvSpPr txBox="1"/>
          <p:nvPr/>
        </p:nvSpPr>
        <p:spPr>
          <a:xfrm>
            <a:off x="2339752" y="2927016"/>
            <a:ext cx="4831994" cy="108489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300" b="1" spc="225" dirty="0">
                <a:solidFill>
                  <a:srgbClr val="405F8F"/>
                </a:solidFill>
                <a:cs typeface="+mn-ea"/>
                <a:sym typeface="+mn-lt"/>
              </a:rPr>
              <a:t>Frequency Analysis</a:t>
            </a:r>
          </a:p>
          <a:p>
            <a:pPr algn="ctr"/>
            <a:endParaRPr lang="en-US" altLang="zh-CN" sz="3300" b="1" spc="225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1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8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B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54808"/>
      </p:ext>
    </p:extLst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4305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Frequency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48798" y="2250300"/>
            <a:ext cx="1997702" cy="2074238"/>
          </a:xfrm>
          <a:prstGeom prst="roundRect">
            <a:avLst/>
          </a:prstGeom>
          <a:noFill/>
          <a:ln w="12700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87624" y="1203598"/>
            <a:ext cx="1314557" cy="1348546"/>
            <a:chOff x="1705099" y="2564904"/>
            <a:chExt cx="1800200" cy="1800200"/>
          </a:xfrm>
        </p:grpSpPr>
        <p:sp>
          <p:nvSpPr>
            <p:cNvPr id="14" name="椭圆 1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7624" y="1597034"/>
            <a:ext cx="1314026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5F8F"/>
                </a:solidFill>
                <a:cs typeface="+mn-ea"/>
                <a:sym typeface="+mn-lt"/>
              </a:rPr>
              <a:t>Frequent words</a:t>
            </a: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987775" y="2710350"/>
            <a:ext cx="1849626" cy="138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Mysticism/Magic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Hardship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Family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First Experiences</a:t>
            </a:r>
          </a:p>
        </p:txBody>
      </p:sp>
      <p:pic>
        <p:nvPicPr>
          <p:cNvPr id="40" name="Content Placeholder 15" descr="A close up of a building&#10;&#10;Description automatically generated">
            <a:extLst>
              <a:ext uri="{FF2B5EF4-FFF2-40B4-BE49-F238E27FC236}">
                <a16:creationId xmlns:a16="http://schemas.microsoft.com/office/drawing/2014/main" id="{1C4A15D5-A350-4C22-B1E4-F286B640CC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104" y="748141"/>
            <a:ext cx="4718304" cy="412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9318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4305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Frequency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48798" y="2250300"/>
            <a:ext cx="1997702" cy="2074238"/>
          </a:xfrm>
          <a:prstGeom prst="roundRect">
            <a:avLst/>
          </a:prstGeom>
          <a:noFill/>
          <a:ln w="12700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87624" y="1203598"/>
            <a:ext cx="1314557" cy="1348546"/>
            <a:chOff x="1705099" y="2564904"/>
            <a:chExt cx="1800200" cy="1800200"/>
          </a:xfrm>
        </p:grpSpPr>
        <p:sp>
          <p:nvSpPr>
            <p:cNvPr id="14" name="椭圆 1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7624" y="1597034"/>
            <a:ext cx="1314026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5F8F"/>
                </a:solidFill>
                <a:cs typeface="+mn-ea"/>
                <a:sym typeface="+mn-lt"/>
              </a:rPr>
              <a:t>Frequent words</a:t>
            </a: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987775" y="2710350"/>
            <a:ext cx="1849626" cy="138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Mysticism/Magic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Hardship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Family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First Experiences</a:t>
            </a:r>
          </a:p>
        </p:txBody>
      </p:sp>
      <p:pic>
        <p:nvPicPr>
          <p:cNvPr id="38" name="Picture 3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DA0B65-33CD-4484-8186-C673C5CC25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847441"/>
            <a:ext cx="4715707" cy="393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54399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4305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Frequency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48798" y="2250300"/>
            <a:ext cx="1997702" cy="2074238"/>
          </a:xfrm>
          <a:prstGeom prst="roundRect">
            <a:avLst/>
          </a:prstGeom>
          <a:noFill/>
          <a:ln w="12700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87624" y="1203598"/>
            <a:ext cx="1314557" cy="1348546"/>
            <a:chOff x="1705099" y="2564904"/>
            <a:chExt cx="1800200" cy="1800200"/>
          </a:xfrm>
        </p:grpSpPr>
        <p:sp>
          <p:nvSpPr>
            <p:cNvPr id="14" name="椭圆 1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79786" y="1706084"/>
            <a:ext cx="1314026" cy="31545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5F8F"/>
                </a:solidFill>
                <a:cs typeface="+mn-ea"/>
                <a:sym typeface="+mn-lt"/>
              </a:rPr>
              <a:t>Analysis</a:t>
            </a: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837948" y="2787067"/>
            <a:ext cx="1997702" cy="100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Dissecting movie’s plot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Genre Breakdown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Character Breakdown 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A9440EA1-4DDA-4BD1-B257-DDF43188E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24" r="1" b="1"/>
          <a:stretch/>
        </p:blipFill>
        <p:spPr>
          <a:xfrm>
            <a:off x="3590843" y="839060"/>
            <a:ext cx="5258949" cy="403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91871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文本框 52"/>
          <p:cNvSpPr txBox="1"/>
          <p:nvPr/>
        </p:nvSpPr>
        <p:spPr>
          <a:xfrm>
            <a:off x="2339752" y="2927016"/>
            <a:ext cx="4831994" cy="108489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300" b="1" spc="225" dirty="0">
                <a:solidFill>
                  <a:srgbClr val="405F8F"/>
                </a:solidFill>
                <a:cs typeface="+mn-ea"/>
                <a:sym typeface="+mn-lt"/>
              </a:rPr>
              <a:t>Topic Analysis</a:t>
            </a:r>
          </a:p>
          <a:p>
            <a:pPr algn="ctr"/>
            <a:endParaRPr lang="en-US" altLang="zh-CN" sz="3300" b="1" spc="225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1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8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C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882298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42926" y="141490"/>
            <a:ext cx="1966800" cy="3462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Topic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EFE431C-8609-47F7-BAA0-1A0C0C600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699550"/>
            <a:ext cx="8455029" cy="42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29540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文本框 52"/>
          <p:cNvSpPr txBox="1"/>
          <p:nvPr/>
        </p:nvSpPr>
        <p:spPr>
          <a:xfrm>
            <a:off x="2339752" y="2927016"/>
            <a:ext cx="4831994" cy="108489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300" b="1" spc="225" dirty="0">
                <a:solidFill>
                  <a:srgbClr val="405F8F"/>
                </a:solidFill>
                <a:cs typeface="+mn-ea"/>
                <a:sym typeface="+mn-lt"/>
              </a:rPr>
              <a:t>Sentiment Analysis</a:t>
            </a:r>
          </a:p>
          <a:p>
            <a:pPr algn="ctr"/>
            <a:endParaRPr lang="en-US" altLang="zh-CN" sz="3300" b="1" spc="225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1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8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D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17783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4305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Sentiment Analysis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37948" y="2751391"/>
            <a:ext cx="1997702" cy="2074238"/>
          </a:xfrm>
          <a:prstGeom prst="roundRect">
            <a:avLst/>
          </a:prstGeom>
          <a:noFill/>
          <a:ln w="12700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900548" y="3075806"/>
            <a:ext cx="1997702" cy="138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Turbulent Character with a large range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Highest around scene 35 (Troll Scene)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Lowest in two points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CC35818E-A85F-4939-94FB-0E5CD0DF5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627534"/>
            <a:ext cx="3806060" cy="4302300"/>
          </a:xfrm>
          <a:prstGeom prst="rect">
            <a:avLst/>
          </a:prstGeom>
        </p:spPr>
      </p:pic>
      <p:pic>
        <p:nvPicPr>
          <p:cNvPr id="3" name="Picture 2" descr="A picture containing person, indoor, man, standing&#10;&#10;Description automatically generated">
            <a:extLst>
              <a:ext uri="{FF2B5EF4-FFF2-40B4-BE49-F238E27FC236}">
                <a16:creationId xmlns:a16="http://schemas.microsoft.com/office/drawing/2014/main" id="{8024AD78-73FC-4156-B223-4D13E6230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5" y="638988"/>
            <a:ext cx="3237510" cy="185575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FD9B9B17-EBC8-4FA5-9A0C-0C3CA3D7ACFB}"/>
              </a:ext>
            </a:extLst>
          </p:cNvPr>
          <p:cNvSpPr/>
          <p:nvPr/>
        </p:nvSpPr>
        <p:spPr>
          <a:xfrm rot="16200000">
            <a:off x="5786232" y="4237838"/>
            <a:ext cx="579356" cy="2715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B6AFA5A-E68B-4698-A42E-CFE15C383AF3}"/>
              </a:ext>
            </a:extLst>
          </p:cNvPr>
          <p:cNvSpPr/>
          <p:nvPr/>
        </p:nvSpPr>
        <p:spPr>
          <a:xfrm rot="16200000">
            <a:off x="7154384" y="3805790"/>
            <a:ext cx="579356" cy="2715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FC1B534-374E-4BCA-B907-A4AE8E0ED125}"/>
              </a:ext>
            </a:extLst>
          </p:cNvPr>
          <p:cNvSpPr/>
          <p:nvPr/>
        </p:nvSpPr>
        <p:spPr>
          <a:xfrm rot="5400000">
            <a:off x="6090780" y="1642258"/>
            <a:ext cx="579356" cy="2715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5464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4305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Sentiment Analysis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37948" y="2751391"/>
            <a:ext cx="1997702" cy="2074238"/>
          </a:xfrm>
          <a:prstGeom prst="roundRect">
            <a:avLst/>
          </a:prstGeom>
          <a:noFill/>
          <a:ln w="12700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900548" y="3022612"/>
            <a:ext cx="1997702" cy="138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Lowest is around scene 35 (Capture By Troll) 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Highest is around scene 56 (her realization of the sorcerer's stone) </a:t>
            </a:r>
          </a:p>
        </p:txBody>
      </p:sp>
      <p:pic>
        <p:nvPicPr>
          <p:cNvPr id="17" name="Picture 2" descr="Image result for funny hermione in harry potter movie">
            <a:extLst>
              <a:ext uri="{FF2B5EF4-FFF2-40B4-BE49-F238E27FC236}">
                <a16:creationId xmlns:a16="http://schemas.microsoft.com/office/drawing/2014/main" id="{CF43F005-FFFA-4AD6-A6E6-D108CC010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89" y="648072"/>
            <a:ext cx="3417523" cy="1923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39CF77-0546-495F-BE3C-950634516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654374"/>
            <a:ext cx="3832576" cy="4306824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26C94C35-8BE4-4349-B0D8-F2E6CE402F6D}"/>
              </a:ext>
            </a:extLst>
          </p:cNvPr>
          <p:cNvSpPr/>
          <p:nvPr/>
        </p:nvSpPr>
        <p:spPr>
          <a:xfrm rot="16200000">
            <a:off x="6146272" y="4015012"/>
            <a:ext cx="579356" cy="2715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0A6D2A8-2DF9-4564-9972-FC320BECF6CC}"/>
              </a:ext>
            </a:extLst>
          </p:cNvPr>
          <p:cNvSpPr/>
          <p:nvPr/>
        </p:nvSpPr>
        <p:spPr>
          <a:xfrm rot="5400000">
            <a:off x="6794344" y="1184475"/>
            <a:ext cx="579356" cy="2715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49001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4305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Sentiment Analysis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37948" y="2751391"/>
            <a:ext cx="1997702" cy="2074238"/>
          </a:xfrm>
          <a:prstGeom prst="roundRect">
            <a:avLst/>
          </a:prstGeom>
          <a:noFill/>
          <a:ln w="12700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900548" y="3075806"/>
            <a:ext cx="1997702" cy="138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Highest when saving Hermione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Relatively consistent with story progression when compared with other characters</a:t>
            </a:r>
          </a:p>
        </p:txBody>
      </p:sp>
      <p:pic>
        <p:nvPicPr>
          <p:cNvPr id="4" name="Picture 3" descr="A picture containing person, eating, indoor, sitting&#10;&#10;Description automatically generated">
            <a:extLst>
              <a:ext uri="{FF2B5EF4-FFF2-40B4-BE49-F238E27FC236}">
                <a16:creationId xmlns:a16="http://schemas.microsoft.com/office/drawing/2014/main" id="{0F04E6B2-77CC-4915-A0E2-2FAAA0AEC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5" y="682269"/>
            <a:ext cx="3528392" cy="1807116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94E5AFAF-DD66-4E68-AA1D-83ECA42365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375" y="670431"/>
            <a:ext cx="3770077" cy="448818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0311AC-A0A2-4AD0-BA19-D1D5EB231EB3}"/>
              </a:ext>
            </a:extLst>
          </p:cNvPr>
          <p:cNvSpPr/>
          <p:nvPr/>
        </p:nvSpPr>
        <p:spPr>
          <a:xfrm rot="5400000">
            <a:off x="6068735" y="1450069"/>
            <a:ext cx="579356" cy="2715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06689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141480"/>
            <a:ext cx="1966800" cy="34624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BACKGROUND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47"/>
          <p:cNvSpPr>
            <a:spLocks noChangeArrowheads="1"/>
          </p:cNvSpPr>
          <p:nvPr/>
        </p:nvSpPr>
        <p:spPr bwMode="auto">
          <a:xfrm>
            <a:off x="1140857" y="903094"/>
            <a:ext cx="6839196" cy="891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405F8F"/>
                </a:solidFill>
                <a:cs typeface="+mn-ea"/>
                <a:sym typeface="+mn-lt"/>
              </a:rPr>
              <a:t>What makes HARRY POTTER AND THE SORCERER’S STONE so uniquely successful?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755576" y="1635646"/>
            <a:ext cx="625706" cy="625869"/>
            <a:chOff x="8761883" y="2061853"/>
            <a:chExt cx="834492" cy="834492"/>
          </a:xfrm>
        </p:grpSpPr>
        <p:grpSp>
          <p:nvGrpSpPr>
            <p:cNvPr id="108" name="组合 107"/>
            <p:cNvGrpSpPr/>
            <p:nvPr/>
          </p:nvGrpSpPr>
          <p:grpSpPr>
            <a:xfrm>
              <a:off x="8761883" y="2061853"/>
              <a:ext cx="834492" cy="834492"/>
              <a:chOff x="1705099" y="2564904"/>
              <a:chExt cx="1800200" cy="1800200"/>
            </a:xfrm>
          </p:grpSpPr>
          <p:sp>
            <p:nvSpPr>
              <p:cNvPr id="124" name="椭圆 123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405F8F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09" name="组合 108"/>
            <p:cNvGrpSpPr/>
            <p:nvPr/>
          </p:nvGrpSpPr>
          <p:grpSpPr>
            <a:xfrm>
              <a:off x="8969180" y="2282033"/>
              <a:ext cx="419897" cy="435380"/>
              <a:chOff x="3602038" y="841375"/>
              <a:chExt cx="4994275" cy="5178426"/>
            </a:xfrm>
            <a:solidFill>
              <a:srgbClr val="0070C0"/>
            </a:solidFill>
          </p:grpSpPr>
          <p:sp>
            <p:nvSpPr>
              <p:cNvPr id="110" name="Freeform 51"/>
              <p:cNvSpPr/>
              <p:nvPr/>
            </p:nvSpPr>
            <p:spPr bwMode="auto">
              <a:xfrm>
                <a:off x="8078788" y="5426075"/>
                <a:ext cx="517525" cy="587375"/>
              </a:xfrm>
              <a:custGeom>
                <a:avLst/>
                <a:gdLst>
                  <a:gd name="T0" fmla="*/ 138 w 138"/>
                  <a:gd name="T1" fmla="*/ 63 h 156"/>
                  <a:gd name="T2" fmla="*/ 138 w 138"/>
                  <a:gd name="T3" fmla="*/ 156 h 156"/>
                  <a:gd name="T4" fmla="*/ 10 w 138"/>
                  <a:gd name="T5" fmla="*/ 156 h 156"/>
                  <a:gd name="T6" fmla="*/ 25 w 138"/>
                  <a:gd name="T7" fmla="*/ 133 h 156"/>
                  <a:gd name="T8" fmla="*/ 0 w 138"/>
                  <a:gd name="T9" fmla="*/ 42 h 156"/>
                  <a:gd name="T10" fmla="*/ 60 w 138"/>
                  <a:gd name="T11" fmla="*/ 0 h 156"/>
                  <a:gd name="T12" fmla="*/ 138 w 138"/>
                  <a:gd name="T13" fmla="*/ 63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56">
                    <a:moveTo>
                      <a:pt x="138" y="63"/>
                    </a:moveTo>
                    <a:cubicBezTo>
                      <a:pt x="138" y="126"/>
                      <a:pt x="138" y="156"/>
                      <a:pt x="138" y="156"/>
                    </a:cubicBezTo>
                    <a:cubicBezTo>
                      <a:pt x="10" y="156"/>
                      <a:pt x="10" y="156"/>
                      <a:pt x="10" y="156"/>
                    </a:cubicBezTo>
                    <a:cubicBezTo>
                      <a:pt x="25" y="133"/>
                      <a:pt x="25" y="133"/>
                      <a:pt x="25" y="13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7" y="40"/>
                      <a:pt x="49" y="23"/>
                      <a:pt x="60" y="0"/>
                    </a:cubicBezTo>
                    <a:cubicBezTo>
                      <a:pt x="98" y="11"/>
                      <a:pt x="138" y="29"/>
                      <a:pt x="138" y="63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1" name="Freeform 52"/>
              <p:cNvSpPr/>
              <p:nvPr/>
            </p:nvSpPr>
            <p:spPr bwMode="auto">
              <a:xfrm>
                <a:off x="3892551" y="3751263"/>
                <a:ext cx="4486275" cy="1055688"/>
              </a:xfrm>
              <a:custGeom>
                <a:avLst/>
                <a:gdLst>
                  <a:gd name="T0" fmla="*/ 2826 w 2826"/>
                  <a:gd name="T1" fmla="*/ 516 h 665"/>
                  <a:gd name="T2" fmla="*/ 2826 w 2826"/>
                  <a:gd name="T3" fmla="*/ 665 h 665"/>
                  <a:gd name="T4" fmla="*/ 2748 w 2826"/>
                  <a:gd name="T5" fmla="*/ 665 h 665"/>
                  <a:gd name="T6" fmla="*/ 2748 w 2826"/>
                  <a:gd name="T7" fmla="*/ 568 h 665"/>
                  <a:gd name="T8" fmla="*/ 1524 w 2826"/>
                  <a:gd name="T9" fmla="*/ 78 h 665"/>
                  <a:gd name="T10" fmla="*/ 1451 w 2826"/>
                  <a:gd name="T11" fmla="*/ 78 h 665"/>
                  <a:gd name="T12" fmla="*/ 1451 w 2826"/>
                  <a:gd name="T13" fmla="*/ 665 h 665"/>
                  <a:gd name="T14" fmla="*/ 1373 w 2826"/>
                  <a:gd name="T15" fmla="*/ 665 h 665"/>
                  <a:gd name="T16" fmla="*/ 1373 w 2826"/>
                  <a:gd name="T17" fmla="*/ 78 h 665"/>
                  <a:gd name="T18" fmla="*/ 1302 w 2826"/>
                  <a:gd name="T19" fmla="*/ 78 h 665"/>
                  <a:gd name="T20" fmla="*/ 78 w 2826"/>
                  <a:gd name="T21" fmla="*/ 568 h 665"/>
                  <a:gd name="T22" fmla="*/ 78 w 2826"/>
                  <a:gd name="T23" fmla="*/ 665 h 665"/>
                  <a:gd name="T24" fmla="*/ 0 w 2826"/>
                  <a:gd name="T25" fmla="*/ 665 h 665"/>
                  <a:gd name="T26" fmla="*/ 0 w 2826"/>
                  <a:gd name="T27" fmla="*/ 516 h 665"/>
                  <a:gd name="T28" fmla="*/ 1287 w 2826"/>
                  <a:gd name="T29" fmla="*/ 0 h 665"/>
                  <a:gd name="T30" fmla="*/ 1538 w 2826"/>
                  <a:gd name="T31" fmla="*/ 0 h 665"/>
                  <a:gd name="T32" fmla="*/ 2826 w 2826"/>
                  <a:gd name="T33" fmla="*/ 516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826" h="665">
                    <a:moveTo>
                      <a:pt x="2826" y="516"/>
                    </a:moveTo>
                    <a:lnTo>
                      <a:pt x="2826" y="665"/>
                    </a:lnTo>
                    <a:lnTo>
                      <a:pt x="2748" y="665"/>
                    </a:lnTo>
                    <a:lnTo>
                      <a:pt x="2748" y="568"/>
                    </a:lnTo>
                    <a:lnTo>
                      <a:pt x="1524" y="78"/>
                    </a:lnTo>
                    <a:lnTo>
                      <a:pt x="1451" y="78"/>
                    </a:lnTo>
                    <a:lnTo>
                      <a:pt x="1451" y="665"/>
                    </a:lnTo>
                    <a:lnTo>
                      <a:pt x="1373" y="665"/>
                    </a:lnTo>
                    <a:lnTo>
                      <a:pt x="1373" y="78"/>
                    </a:lnTo>
                    <a:lnTo>
                      <a:pt x="1302" y="78"/>
                    </a:lnTo>
                    <a:lnTo>
                      <a:pt x="78" y="568"/>
                    </a:lnTo>
                    <a:lnTo>
                      <a:pt x="78" y="665"/>
                    </a:lnTo>
                    <a:lnTo>
                      <a:pt x="0" y="665"/>
                    </a:lnTo>
                    <a:lnTo>
                      <a:pt x="0" y="516"/>
                    </a:lnTo>
                    <a:lnTo>
                      <a:pt x="1287" y="0"/>
                    </a:lnTo>
                    <a:lnTo>
                      <a:pt x="1538" y="0"/>
                    </a:lnTo>
                    <a:lnTo>
                      <a:pt x="2826" y="516"/>
                    </a:ln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2" name="Freeform 53"/>
              <p:cNvSpPr>
                <a:spLocks noEditPoints="1"/>
              </p:cNvSpPr>
              <p:nvPr/>
            </p:nvSpPr>
            <p:spPr bwMode="auto">
              <a:xfrm>
                <a:off x="7751763" y="4862513"/>
                <a:ext cx="600075" cy="601663"/>
              </a:xfrm>
              <a:custGeom>
                <a:avLst/>
                <a:gdLst>
                  <a:gd name="T0" fmla="*/ 131 w 160"/>
                  <a:gd name="T1" fmla="*/ 63 h 160"/>
                  <a:gd name="T2" fmla="*/ 95 w 160"/>
                  <a:gd name="T3" fmla="*/ 135 h 160"/>
                  <a:gd name="T4" fmla="*/ 146 w 160"/>
                  <a:gd name="T5" fmla="*/ 77 h 160"/>
                  <a:gd name="T6" fmla="*/ 125 w 160"/>
                  <a:gd name="T7" fmla="*/ 32 h 160"/>
                  <a:gd name="T8" fmla="*/ 125 w 160"/>
                  <a:gd name="T9" fmla="*/ 32 h 160"/>
                  <a:gd name="T10" fmla="*/ 125 w 160"/>
                  <a:gd name="T11" fmla="*/ 32 h 160"/>
                  <a:gd name="T12" fmla="*/ 131 w 160"/>
                  <a:gd name="T13" fmla="*/ 63 h 160"/>
                  <a:gd name="T14" fmla="*/ 80 w 160"/>
                  <a:gd name="T15" fmla="*/ 0 h 160"/>
                  <a:gd name="T16" fmla="*/ 160 w 160"/>
                  <a:gd name="T17" fmla="*/ 80 h 160"/>
                  <a:gd name="T18" fmla="*/ 80 w 160"/>
                  <a:gd name="T19" fmla="*/ 160 h 160"/>
                  <a:gd name="T20" fmla="*/ 0 w 160"/>
                  <a:gd name="T21" fmla="*/ 80 h 160"/>
                  <a:gd name="T22" fmla="*/ 80 w 160"/>
                  <a:gd name="T23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160">
                    <a:moveTo>
                      <a:pt x="131" y="63"/>
                    </a:moveTo>
                    <a:cubicBezTo>
                      <a:pt x="131" y="92"/>
                      <a:pt x="117" y="118"/>
                      <a:pt x="95" y="135"/>
                    </a:cubicBezTo>
                    <a:cubicBezTo>
                      <a:pt x="124" y="131"/>
                      <a:pt x="146" y="107"/>
                      <a:pt x="146" y="77"/>
                    </a:cubicBezTo>
                    <a:cubicBezTo>
                      <a:pt x="146" y="59"/>
                      <a:pt x="138" y="43"/>
                      <a:pt x="125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29" y="42"/>
                      <a:pt x="131" y="52"/>
                      <a:pt x="131" y="63"/>
                    </a:cubicBezTo>
                    <a:close/>
                    <a:moveTo>
                      <a:pt x="80" y="0"/>
                    </a:moveTo>
                    <a:cubicBezTo>
                      <a:pt x="124" y="0"/>
                      <a:pt x="160" y="36"/>
                      <a:pt x="160" y="80"/>
                    </a:cubicBezTo>
                    <a:cubicBezTo>
                      <a:pt x="160" y="124"/>
                      <a:pt x="124" y="160"/>
                      <a:pt x="80" y="160"/>
                    </a:cubicBezTo>
                    <a:cubicBezTo>
                      <a:pt x="36" y="160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3" name="Freeform 54"/>
              <p:cNvSpPr/>
              <p:nvPr/>
            </p:nvSpPr>
            <p:spPr bwMode="auto">
              <a:xfrm>
                <a:off x="8221663" y="49831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4" name="Freeform 55"/>
              <p:cNvSpPr/>
              <p:nvPr/>
            </p:nvSpPr>
            <p:spPr bwMode="auto">
              <a:xfrm>
                <a:off x="7521576" y="5426075"/>
                <a:ext cx="519113" cy="587375"/>
              </a:xfrm>
              <a:custGeom>
                <a:avLst/>
                <a:gdLst>
                  <a:gd name="T0" fmla="*/ 138 w 138"/>
                  <a:gd name="T1" fmla="*/ 42 h 156"/>
                  <a:gd name="T2" fmla="*/ 112 w 138"/>
                  <a:gd name="T3" fmla="*/ 133 h 156"/>
                  <a:gd name="T4" fmla="*/ 128 w 138"/>
                  <a:gd name="T5" fmla="*/ 156 h 156"/>
                  <a:gd name="T6" fmla="*/ 0 w 138"/>
                  <a:gd name="T7" fmla="*/ 156 h 156"/>
                  <a:gd name="T8" fmla="*/ 0 w 138"/>
                  <a:gd name="T9" fmla="*/ 63 h 156"/>
                  <a:gd name="T10" fmla="*/ 77 w 138"/>
                  <a:gd name="T11" fmla="*/ 0 h 156"/>
                  <a:gd name="T12" fmla="*/ 138 w 138"/>
                  <a:gd name="T13" fmla="*/ 4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56">
                    <a:moveTo>
                      <a:pt x="138" y="42"/>
                    </a:moveTo>
                    <a:cubicBezTo>
                      <a:pt x="112" y="133"/>
                      <a:pt x="112" y="133"/>
                      <a:pt x="112" y="133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56"/>
                      <a:pt x="0" y="126"/>
                      <a:pt x="0" y="63"/>
                    </a:cubicBezTo>
                    <a:cubicBezTo>
                      <a:pt x="0" y="29"/>
                      <a:pt x="40" y="11"/>
                      <a:pt x="77" y="0"/>
                    </a:cubicBezTo>
                    <a:cubicBezTo>
                      <a:pt x="88" y="23"/>
                      <a:pt x="111" y="40"/>
                      <a:pt x="138" y="42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5" name="Freeform 56"/>
              <p:cNvSpPr/>
              <p:nvPr/>
            </p:nvSpPr>
            <p:spPr bwMode="auto">
              <a:xfrm>
                <a:off x="6199188" y="2232025"/>
                <a:ext cx="1270000" cy="1431925"/>
              </a:xfrm>
              <a:custGeom>
                <a:avLst/>
                <a:gdLst>
                  <a:gd name="T0" fmla="*/ 61 w 338"/>
                  <a:gd name="T1" fmla="*/ 324 h 381"/>
                  <a:gd name="T2" fmla="*/ 0 w 338"/>
                  <a:gd name="T3" fmla="*/ 101 h 381"/>
                  <a:gd name="T4" fmla="*/ 147 w 338"/>
                  <a:gd name="T5" fmla="*/ 0 h 381"/>
                  <a:gd name="T6" fmla="*/ 338 w 338"/>
                  <a:gd name="T7" fmla="*/ 153 h 381"/>
                  <a:gd name="T8" fmla="*/ 338 w 338"/>
                  <a:gd name="T9" fmla="*/ 381 h 381"/>
                  <a:gd name="T10" fmla="*/ 24 w 338"/>
                  <a:gd name="T11" fmla="*/ 381 h 381"/>
                  <a:gd name="T12" fmla="*/ 61 w 338"/>
                  <a:gd name="T13" fmla="*/ 324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8" h="381">
                    <a:moveTo>
                      <a:pt x="61" y="324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65" y="96"/>
                      <a:pt x="120" y="56"/>
                      <a:pt x="147" y="0"/>
                    </a:cubicBezTo>
                    <a:cubicBezTo>
                      <a:pt x="240" y="25"/>
                      <a:pt x="338" y="71"/>
                      <a:pt x="338" y="153"/>
                    </a:cubicBezTo>
                    <a:cubicBezTo>
                      <a:pt x="338" y="307"/>
                      <a:pt x="338" y="381"/>
                      <a:pt x="338" y="381"/>
                    </a:cubicBezTo>
                    <a:cubicBezTo>
                      <a:pt x="24" y="381"/>
                      <a:pt x="24" y="381"/>
                      <a:pt x="24" y="381"/>
                    </a:cubicBezTo>
                    <a:lnTo>
                      <a:pt x="61" y="324"/>
                    </a:ln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6" name="Freeform 57"/>
              <p:cNvSpPr/>
              <p:nvPr/>
            </p:nvSpPr>
            <p:spPr bwMode="auto">
              <a:xfrm>
                <a:off x="6154738" y="5426075"/>
                <a:ext cx="517525" cy="582613"/>
              </a:xfrm>
              <a:custGeom>
                <a:avLst/>
                <a:gdLst>
                  <a:gd name="T0" fmla="*/ 138 w 138"/>
                  <a:gd name="T1" fmla="*/ 62 h 155"/>
                  <a:gd name="T2" fmla="*/ 138 w 138"/>
                  <a:gd name="T3" fmla="*/ 155 h 155"/>
                  <a:gd name="T4" fmla="*/ 10 w 138"/>
                  <a:gd name="T5" fmla="*/ 155 h 155"/>
                  <a:gd name="T6" fmla="*/ 25 w 138"/>
                  <a:gd name="T7" fmla="*/ 132 h 155"/>
                  <a:gd name="T8" fmla="*/ 0 w 138"/>
                  <a:gd name="T9" fmla="*/ 41 h 155"/>
                  <a:gd name="T10" fmla="*/ 60 w 138"/>
                  <a:gd name="T11" fmla="*/ 0 h 155"/>
                  <a:gd name="T12" fmla="*/ 138 w 138"/>
                  <a:gd name="T13" fmla="*/ 6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55">
                    <a:moveTo>
                      <a:pt x="138" y="62"/>
                    </a:moveTo>
                    <a:cubicBezTo>
                      <a:pt x="138" y="125"/>
                      <a:pt x="138" y="155"/>
                      <a:pt x="138" y="155"/>
                    </a:cubicBezTo>
                    <a:cubicBezTo>
                      <a:pt x="10" y="155"/>
                      <a:pt x="10" y="155"/>
                      <a:pt x="10" y="155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6" y="39"/>
                      <a:pt x="49" y="23"/>
                      <a:pt x="60" y="0"/>
                    </a:cubicBezTo>
                    <a:cubicBezTo>
                      <a:pt x="98" y="10"/>
                      <a:pt x="138" y="29"/>
                      <a:pt x="138" y="62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7" name="Freeform 58"/>
              <p:cNvSpPr>
                <a:spLocks noEditPoints="1"/>
              </p:cNvSpPr>
              <p:nvPr/>
            </p:nvSpPr>
            <p:spPr bwMode="auto">
              <a:xfrm>
                <a:off x="5395913" y="841375"/>
                <a:ext cx="1479550" cy="1481138"/>
              </a:xfrm>
              <a:custGeom>
                <a:avLst/>
                <a:gdLst>
                  <a:gd name="T0" fmla="*/ 197 w 394"/>
                  <a:gd name="T1" fmla="*/ 0 h 394"/>
                  <a:gd name="T2" fmla="*/ 394 w 394"/>
                  <a:gd name="T3" fmla="*/ 197 h 394"/>
                  <a:gd name="T4" fmla="*/ 197 w 394"/>
                  <a:gd name="T5" fmla="*/ 394 h 394"/>
                  <a:gd name="T6" fmla="*/ 0 w 394"/>
                  <a:gd name="T7" fmla="*/ 197 h 394"/>
                  <a:gd name="T8" fmla="*/ 197 w 394"/>
                  <a:gd name="T9" fmla="*/ 0 h 394"/>
                  <a:gd name="T10" fmla="*/ 359 w 394"/>
                  <a:gd name="T11" fmla="*/ 190 h 394"/>
                  <a:gd name="T12" fmla="*/ 307 w 394"/>
                  <a:gd name="T13" fmla="*/ 79 h 394"/>
                  <a:gd name="T14" fmla="*/ 321 w 394"/>
                  <a:gd name="T15" fmla="*/ 157 h 394"/>
                  <a:gd name="T16" fmla="*/ 235 w 394"/>
                  <a:gd name="T17" fmla="*/ 331 h 394"/>
                  <a:gd name="T18" fmla="*/ 359 w 394"/>
                  <a:gd name="T19" fmla="*/ 19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4" h="394">
                    <a:moveTo>
                      <a:pt x="197" y="0"/>
                    </a:moveTo>
                    <a:cubicBezTo>
                      <a:pt x="306" y="0"/>
                      <a:pt x="394" y="88"/>
                      <a:pt x="394" y="197"/>
                    </a:cubicBezTo>
                    <a:cubicBezTo>
                      <a:pt x="394" y="306"/>
                      <a:pt x="306" y="394"/>
                      <a:pt x="197" y="394"/>
                    </a:cubicBezTo>
                    <a:cubicBezTo>
                      <a:pt x="88" y="394"/>
                      <a:pt x="0" y="306"/>
                      <a:pt x="0" y="197"/>
                    </a:cubicBezTo>
                    <a:cubicBezTo>
                      <a:pt x="0" y="88"/>
                      <a:pt x="88" y="0"/>
                      <a:pt x="197" y="0"/>
                    </a:cubicBezTo>
                    <a:close/>
                    <a:moveTo>
                      <a:pt x="359" y="190"/>
                    </a:moveTo>
                    <a:cubicBezTo>
                      <a:pt x="359" y="145"/>
                      <a:pt x="339" y="105"/>
                      <a:pt x="307" y="79"/>
                    </a:cubicBezTo>
                    <a:cubicBezTo>
                      <a:pt x="316" y="103"/>
                      <a:pt x="321" y="130"/>
                      <a:pt x="321" y="157"/>
                    </a:cubicBezTo>
                    <a:cubicBezTo>
                      <a:pt x="321" y="228"/>
                      <a:pt x="287" y="291"/>
                      <a:pt x="235" y="331"/>
                    </a:cubicBezTo>
                    <a:cubicBezTo>
                      <a:pt x="305" y="322"/>
                      <a:pt x="359" y="262"/>
                      <a:pt x="359" y="190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8" name="Freeform 59"/>
              <p:cNvSpPr/>
              <p:nvPr/>
            </p:nvSpPr>
            <p:spPr bwMode="auto">
              <a:xfrm>
                <a:off x="5594351" y="5426075"/>
                <a:ext cx="522288" cy="582613"/>
              </a:xfrm>
              <a:custGeom>
                <a:avLst/>
                <a:gdLst>
                  <a:gd name="T0" fmla="*/ 139 w 139"/>
                  <a:gd name="T1" fmla="*/ 41 h 155"/>
                  <a:gd name="T2" fmla="*/ 113 w 139"/>
                  <a:gd name="T3" fmla="*/ 132 h 155"/>
                  <a:gd name="T4" fmla="*/ 129 w 139"/>
                  <a:gd name="T5" fmla="*/ 155 h 155"/>
                  <a:gd name="T6" fmla="*/ 0 w 139"/>
                  <a:gd name="T7" fmla="*/ 155 h 155"/>
                  <a:gd name="T8" fmla="*/ 0 w 139"/>
                  <a:gd name="T9" fmla="*/ 62 h 155"/>
                  <a:gd name="T10" fmla="*/ 78 w 139"/>
                  <a:gd name="T11" fmla="*/ 0 h 155"/>
                  <a:gd name="T12" fmla="*/ 139 w 139"/>
                  <a:gd name="T13" fmla="*/ 41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155">
                    <a:moveTo>
                      <a:pt x="139" y="41"/>
                    </a:move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29" y="155"/>
                      <a:pt x="129" y="155"/>
                      <a:pt x="129" y="155"/>
                    </a:cubicBezTo>
                    <a:cubicBezTo>
                      <a:pt x="0" y="155"/>
                      <a:pt x="0" y="155"/>
                      <a:pt x="0" y="155"/>
                    </a:cubicBezTo>
                    <a:cubicBezTo>
                      <a:pt x="0" y="155"/>
                      <a:pt x="0" y="125"/>
                      <a:pt x="0" y="62"/>
                    </a:cubicBezTo>
                    <a:cubicBezTo>
                      <a:pt x="0" y="29"/>
                      <a:pt x="41" y="10"/>
                      <a:pt x="78" y="0"/>
                    </a:cubicBezTo>
                    <a:cubicBezTo>
                      <a:pt x="89" y="23"/>
                      <a:pt x="112" y="39"/>
                      <a:pt x="139" y="41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9" name="Freeform 60"/>
              <p:cNvSpPr>
                <a:spLocks noEditPoints="1"/>
              </p:cNvSpPr>
              <p:nvPr/>
            </p:nvSpPr>
            <p:spPr bwMode="auto">
              <a:xfrm>
                <a:off x="5827713" y="4859338"/>
                <a:ext cx="601663" cy="601663"/>
              </a:xfrm>
              <a:custGeom>
                <a:avLst/>
                <a:gdLst>
                  <a:gd name="T0" fmla="*/ 95 w 160"/>
                  <a:gd name="T1" fmla="*/ 135 h 160"/>
                  <a:gd name="T2" fmla="*/ 146 w 160"/>
                  <a:gd name="T3" fmla="*/ 77 h 160"/>
                  <a:gd name="T4" fmla="*/ 125 w 160"/>
                  <a:gd name="T5" fmla="*/ 32 h 160"/>
                  <a:gd name="T6" fmla="*/ 130 w 160"/>
                  <a:gd name="T7" fmla="*/ 64 h 160"/>
                  <a:gd name="T8" fmla="*/ 95 w 160"/>
                  <a:gd name="T9" fmla="*/ 135 h 160"/>
                  <a:gd name="T10" fmla="*/ 160 w 160"/>
                  <a:gd name="T11" fmla="*/ 80 h 160"/>
                  <a:gd name="T12" fmla="*/ 80 w 160"/>
                  <a:gd name="T13" fmla="*/ 160 h 160"/>
                  <a:gd name="T14" fmla="*/ 0 w 160"/>
                  <a:gd name="T15" fmla="*/ 80 h 160"/>
                  <a:gd name="T16" fmla="*/ 80 w 160"/>
                  <a:gd name="T17" fmla="*/ 0 h 160"/>
                  <a:gd name="T18" fmla="*/ 160 w 160"/>
                  <a:gd name="T19" fmla="*/ 8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0" h="160">
                    <a:moveTo>
                      <a:pt x="95" y="135"/>
                    </a:moveTo>
                    <a:cubicBezTo>
                      <a:pt x="124" y="131"/>
                      <a:pt x="146" y="107"/>
                      <a:pt x="146" y="77"/>
                    </a:cubicBezTo>
                    <a:cubicBezTo>
                      <a:pt x="146" y="59"/>
                      <a:pt x="138" y="43"/>
                      <a:pt x="125" y="32"/>
                    </a:cubicBezTo>
                    <a:cubicBezTo>
                      <a:pt x="128" y="42"/>
                      <a:pt x="130" y="53"/>
                      <a:pt x="130" y="64"/>
                    </a:cubicBezTo>
                    <a:cubicBezTo>
                      <a:pt x="130" y="93"/>
                      <a:pt x="117" y="119"/>
                      <a:pt x="95" y="135"/>
                    </a:cubicBezTo>
                    <a:close/>
                    <a:moveTo>
                      <a:pt x="160" y="80"/>
                    </a:moveTo>
                    <a:cubicBezTo>
                      <a:pt x="160" y="124"/>
                      <a:pt x="124" y="160"/>
                      <a:pt x="80" y="160"/>
                    </a:cubicBezTo>
                    <a:cubicBezTo>
                      <a:pt x="36" y="160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60" y="36"/>
                      <a:pt x="160" y="80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0" name="Freeform 61"/>
              <p:cNvSpPr/>
              <p:nvPr/>
            </p:nvSpPr>
            <p:spPr bwMode="auto">
              <a:xfrm>
                <a:off x="4830763" y="2232025"/>
                <a:ext cx="1274763" cy="1431925"/>
              </a:xfrm>
              <a:custGeom>
                <a:avLst/>
                <a:gdLst>
                  <a:gd name="T0" fmla="*/ 0 w 339"/>
                  <a:gd name="T1" fmla="*/ 381 h 381"/>
                  <a:gd name="T2" fmla="*/ 0 w 339"/>
                  <a:gd name="T3" fmla="*/ 153 h 381"/>
                  <a:gd name="T4" fmla="*/ 191 w 339"/>
                  <a:gd name="T5" fmla="*/ 0 h 381"/>
                  <a:gd name="T6" fmla="*/ 339 w 339"/>
                  <a:gd name="T7" fmla="*/ 101 h 381"/>
                  <a:gd name="T8" fmla="*/ 277 w 339"/>
                  <a:gd name="T9" fmla="*/ 324 h 381"/>
                  <a:gd name="T10" fmla="*/ 314 w 339"/>
                  <a:gd name="T11" fmla="*/ 381 h 381"/>
                  <a:gd name="T12" fmla="*/ 0 w 339"/>
                  <a:gd name="T13" fmla="*/ 38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9" h="381">
                    <a:moveTo>
                      <a:pt x="0" y="381"/>
                    </a:moveTo>
                    <a:cubicBezTo>
                      <a:pt x="0" y="381"/>
                      <a:pt x="0" y="307"/>
                      <a:pt x="0" y="153"/>
                    </a:cubicBezTo>
                    <a:cubicBezTo>
                      <a:pt x="0" y="71"/>
                      <a:pt x="98" y="25"/>
                      <a:pt x="191" y="0"/>
                    </a:cubicBezTo>
                    <a:cubicBezTo>
                      <a:pt x="218" y="56"/>
                      <a:pt x="273" y="96"/>
                      <a:pt x="339" y="101"/>
                    </a:cubicBezTo>
                    <a:cubicBezTo>
                      <a:pt x="277" y="324"/>
                      <a:pt x="277" y="324"/>
                      <a:pt x="277" y="324"/>
                    </a:cubicBezTo>
                    <a:cubicBezTo>
                      <a:pt x="314" y="381"/>
                      <a:pt x="314" y="381"/>
                      <a:pt x="314" y="381"/>
                    </a:cubicBezTo>
                    <a:lnTo>
                      <a:pt x="0" y="381"/>
                    </a:ln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1" name="Freeform 62"/>
              <p:cNvSpPr/>
              <p:nvPr/>
            </p:nvSpPr>
            <p:spPr bwMode="auto">
              <a:xfrm>
                <a:off x="4162426" y="5434013"/>
                <a:ext cx="519113" cy="585788"/>
              </a:xfrm>
              <a:custGeom>
                <a:avLst/>
                <a:gdLst>
                  <a:gd name="T0" fmla="*/ 138 w 138"/>
                  <a:gd name="T1" fmla="*/ 62 h 156"/>
                  <a:gd name="T2" fmla="*/ 138 w 138"/>
                  <a:gd name="T3" fmla="*/ 156 h 156"/>
                  <a:gd name="T4" fmla="*/ 10 w 138"/>
                  <a:gd name="T5" fmla="*/ 156 h 156"/>
                  <a:gd name="T6" fmla="*/ 25 w 138"/>
                  <a:gd name="T7" fmla="*/ 132 h 156"/>
                  <a:gd name="T8" fmla="*/ 0 w 138"/>
                  <a:gd name="T9" fmla="*/ 41 h 156"/>
                  <a:gd name="T10" fmla="*/ 60 w 138"/>
                  <a:gd name="T11" fmla="*/ 0 h 156"/>
                  <a:gd name="T12" fmla="*/ 138 w 138"/>
                  <a:gd name="T13" fmla="*/ 62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56">
                    <a:moveTo>
                      <a:pt x="138" y="62"/>
                    </a:moveTo>
                    <a:cubicBezTo>
                      <a:pt x="138" y="125"/>
                      <a:pt x="138" y="156"/>
                      <a:pt x="138" y="156"/>
                    </a:cubicBezTo>
                    <a:cubicBezTo>
                      <a:pt x="10" y="156"/>
                      <a:pt x="10" y="156"/>
                      <a:pt x="10" y="156"/>
                    </a:cubicBezTo>
                    <a:cubicBezTo>
                      <a:pt x="25" y="132"/>
                      <a:pt x="25" y="132"/>
                      <a:pt x="25" y="132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6" y="39"/>
                      <a:pt x="49" y="23"/>
                      <a:pt x="60" y="0"/>
                    </a:cubicBezTo>
                    <a:cubicBezTo>
                      <a:pt x="98" y="10"/>
                      <a:pt x="138" y="29"/>
                      <a:pt x="138" y="62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2" name="Freeform 63"/>
              <p:cNvSpPr>
                <a:spLocks noEditPoints="1"/>
              </p:cNvSpPr>
              <p:nvPr/>
            </p:nvSpPr>
            <p:spPr bwMode="auto">
              <a:xfrm>
                <a:off x="3832226" y="4867275"/>
                <a:ext cx="604838" cy="604838"/>
              </a:xfrm>
              <a:custGeom>
                <a:avLst/>
                <a:gdLst>
                  <a:gd name="T0" fmla="*/ 147 w 161"/>
                  <a:gd name="T1" fmla="*/ 78 h 161"/>
                  <a:gd name="T2" fmla="*/ 126 w 161"/>
                  <a:gd name="T3" fmla="*/ 32 h 161"/>
                  <a:gd name="T4" fmla="*/ 131 w 161"/>
                  <a:gd name="T5" fmla="*/ 64 h 161"/>
                  <a:gd name="T6" fmla="*/ 96 w 161"/>
                  <a:gd name="T7" fmla="*/ 135 h 161"/>
                  <a:gd name="T8" fmla="*/ 147 w 161"/>
                  <a:gd name="T9" fmla="*/ 78 h 161"/>
                  <a:gd name="T10" fmla="*/ 81 w 161"/>
                  <a:gd name="T11" fmla="*/ 0 h 161"/>
                  <a:gd name="T12" fmla="*/ 161 w 161"/>
                  <a:gd name="T13" fmla="*/ 80 h 161"/>
                  <a:gd name="T14" fmla="*/ 81 w 161"/>
                  <a:gd name="T15" fmla="*/ 161 h 161"/>
                  <a:gd name="T16" fmla="*/ 0 w 161"/>
                  <a:gd name="T17" fmla="*/ 80 h 161"/>
                  <a:gd name="T18" fmla="*/ 81 w 161"/>
                  <a:gd name="T19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1" h="161">
                    <a:moveTo>
                      <a:pt x="147" y="78"/>
                    </a:moveTo>
                    <a:cubicBezTo>
                      <a:pt x="147" y="59"/>
                      <a:pt x="139" y="43"/>
                      <a:pt x="126" y="32"/>
                    </a:cubicBezTo>
                    <a:cubicBezTo>
                      <a:pt x="129" y="42"/>
                      <a:pt x="131" y="53"/>
                      <a:pt x="131" y="64"/>
                    </a:cubicBezTo>
                    <a:cubicBezTo>
                      <a:pt x="131" y="93"/>
                      <a:pt x="118" y="119"/>
                      <a:pt x="96" y="135"/>
                    </a:cubicBezTo>
                    <a:cubicBezTo>
                      <a:pt x="125" y="132"/>
                      <a:pt x="147" y="107"/>
                      <a:pt x="147" y="78"/>
                    </a:cubicBezTo>
                    <a:close/>
                    <a:moveTo>
                      <a:pt x="81" y="0"/>
                    </a:moveTo>
                    <a:cubicBezTo>
                      <a:pt x="125" y="0"/>
                      <a:pt x="161" y="36"/>
                      <a:pt x="161" y="80"/>
                    </a:cubicBezTo>
                    <a:cubicBezTo>
                      <a:pt x="161" y="125"/>
                      <a:pt x="125" y="161"/>
                      <a:pt x="81" y="161"/>
                    </a:cubicBezTo>
                    <a:cubicBezTo>
                      <a:pt x="36" y="161"/>
                      <a:pt x="0" y="125"/>
                      <a:pt x="0" y="80"/>
                    </a:cubicBezTo>
                    <a:cubicBezTo>
                      <a:pt x="0" y="36"/>
                      <a:pt x="36" y="0"/>
                      <a:pt x="81" y="0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3" name="Freeform 64"/>
              <p:cNvSpPr/>
              <p:nvPr/>
            </p:nvSpPr>
            <p:spPr bwMode="auto">
              <a:xfrm>
                <a:off x="3602038" y="5434013"/>
                <a:ext cx="519113" cy="585788"/>
              </a:xfrm>
              <a:custGeom>
                <a:avLst/>
                <a:gdLst>
                  <a:gd name="T0" fmla="*/ 138 w 138"/>
                  <a:gd name="T1" fmla="*/ 41 h 156"/>
                  <a:gd name="T2" fmla="*/ 113 w 138"/>
                  <a:gd name="T3" fmla="*/ 132 h 156"/>
                  <a:gd name="T4" fmla="*/ 128 w 138"/>
                  <a:gd name="T5" fmla="*/ 156 h 156"/>
                  <a:gd name="T6" fmla="*/ 0 w 138"/>
                  <a:gd name="T7" fmla="*/ 156 h 156"/>
                  <a:gd name="T8" fmla="*/ 0 w 138"/>
                  <a:gd name="T9" fmla="*/ 62 h 156"/>
                  <a:gd name="T10" fmla="*/ 78 w 138"/>
                  <a:gd name="T11" fmla="*/ 0 h 156"/>
                  <a:gd name="T12" fmla="*/ 138 w 138"/>
                  <a:gd name="T13" fmla="*/ 4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8" h="156">
                    <a:moveTo>
                      <a:pt x="138" y="41"/>
                    </a:moveTo>
                    <a:cubicBezTo>
                      <a:pt x="113" y="132"/>
                      <a:pt x="113" y="132"/>
                      <a:pt x="113" y="132"/>
                    </a:cubicBezTo>
                    <a:cubicBezTo>
                      <a:pt x="128" y="156"/>
                      <a:pt x="128" y="156"/>
                      <a:pt x="128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156"/>
                      <a:pt x="0" y="125"/>
                      <a:pt x="0" y="62"/>
                    </a:cubicBezTo>
                    <a:cubicBezTo>
                      <a:pt x="0" y="29"/>
                      <a:pt x="40" y="10"/>
                      <a:pt x="78" y="0"/>
                    </a:cubicBezTo>
                    <a:cubicBezTo>
                      <a:pt x="89" y="23"/>
                      <a:pt x="112" y="39"/>
                      <a:pt x="138" y="41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27" name="矩形 126"/>
          <p:cNvSpPr/>
          <p:nvPr/>
        </p:nvSpPr>
        <p:spPr>
          <a:xfrm>
            <a:off x="1395793" y="1617186"/>
            <a:ext cx="271868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05F8F"/>
                </a:solidFill>
                <a:cs typeface="+mn-ea"/>
                <a:sym typeface="+mn-lt"/>
              </a:rPr>
              <a:t>Made $32.3 million on its opening day, breaking the single day record</a:t>
            </a:r>
          </a:p>
        </p:txBody>
      </p:sp>
      <p:grpSp>
        <p:nvGrpSpPr>
          <p:cNvPr id="129" name="组合 128"/>
          <p:cNvGrpSpPr/>
          <p:nvPr/>
        </p:nvGrpSpPr>
        <p:grpSpPr>
          <a:xfrm>
            <a:off x="755576" y="2661006"/>
            <a:ext cx="625706" cy="625869"/>
            <a:chOff x="8522033" y="3429000"/>
            <a:chExt cx="834492" cy="834492"/>
          </a:xfrm>
        </p:grpSpPr>
        <p:grpSp>
          <p:nvGrpSpPr>
            <p:cNvPr id="130" name="组合 129"/>
            <p:cNvGrpSpPr/>
            <p:nvPr/>
          </p:nvGrpSpPr>
          <p:grpSpPr>
            <a:xfrm>
              <a:off x="8522033" y="3429000"/>
              <a:ext cx="834492" cy="834492"/>
              <a:chOff x="1705099" y="2564904"/>
              <a:chExt cx="1800200" cy="1800200"/>
            </a:xfrm>
          </p:grpSpPr>
          <p:sp>
            <p:nvSpPr>
              <p:cNvPr id="146" name="椭圆 14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405F8F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31" name="组合 130"/>
            <p:cNvGrpSpPr/>
            <p:nvPr/>
          </p:nvGrpSpPr>
          <p:grpSpPr>
            <a:xfrm>
              <a:off x="8751897" y="3624839"/>
              <a:ext cx="444667" cy="442813"/>
              <a:chOff x="3632200" y="998538"/>
              <a:chExt cx="4949826" cy="4929188"/>
            </a:xfrm>
            <a:solidFill>
              <a:srgbClr val="0070C0"/>
            </a:solidFill>
          </p:grpSpPr>
          <p:sp>
            <p:nvSpPr>
              <p:cNvPr id="132" name="Rectangle 94"/>
              <p:cNvSpPr>
                <a:spLocks noChangeArrowheads="1"/>
              </p:cNvSpPr>
              <p:nvPr/>
            </p:nvSpPr>
            <p:spPr bwMode="auto">
              <a:xfrm>
                <a:off x="3632200" y="4795838"/>
                <a:ext cx="615950" cy="1000125"/>
              </a:xfrm>
              <a:prstGeom prst="rect">
                <a:avLst/>
              </a:pr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3" name="Freeform 95"/>
              <p:cNvSpPr>
                <a:spLocks noEditPoints="1"/>
              </p:cNvSpPr>
              <p:nvPr/>
            </p:nvSpPr>
            <p:spPr bwMode="auto">
              <a:xfrm>
                <a:off x="4451350" y="2814638"/>
                <a:ext cx="1409700" cy="1409700"/>
              </a:xfrm>
              <a:custGeom>
                <a:avLst/>
                <a:gdLst>
                  <a:gd name="T0" fmla="*/ 20 w 375"/>
                  <a:gd name="T1" fmla="*/ 187 h 375"/>
                  <a:gd name="T2" fmla="*/ 188 w 375"/>
                  <a:gd name="T3" fmla="*/ 20 h 375"/>
                  <a:gd name="T4" fmla="*/ 356 w 375"/>
                  <a:gd name="T5" fmla="*/ 187 h 375"/>
                  <a:gd name="T6" fmla="*/ 188 w 375"/>
                  <a:gd name="T7" fmla="*/ 355 h 375"/>
                  <a:gd name="T8" fmla="*/ 20 w 375"/>
                  <a:gd name="T9" fmla="*/ 187 h 375"/>
                  <a:gd name="T10" fmla="*/ 188 w 375"/>
                  <a:gd name="T11" fmla="*/ 0 h 375"/>
                  <a:gd name="T12" fmla="*/ 0 w 375"/>
                  <a:gd name="T13" fmla="*/ 187 h 375"/>
                  <a:gd name="T14" fmla="*/ 188 w 375"/>
                  <a:gd name="T15" fmla="*/ 375 h 375"/>
                  <a:gd name="T16" fmla="*/ 375 w 375"/>
                  <a:gd name="T17" fmla="*/ 187 h 375"/>
                  <a:gd name="T18" fmla="*/ 188 w 375"/>
                  <a:gd name="T19" fmla="*/ 0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5" h="375">
                    <a:moveTo>
                      <a:pt x="20" y="187"/>
                    </a:moveTo>
                    <a:cubicBezTo>
                      <a:pt x="20" y="95"/>
                      <a:pt x="95" y="20"/>
                      <a:pt x="188" y="20"/>
                    </a:cubicBezTo>
                    <a:cubicBezTo>
                      <a:pt x="280" y="20"/>
                      <a:pt x="356" y="95"/>
                      <a:pt x="356" y="187"/>
                    </a:cubicBezTo>
                    <a:cubicBezTo>
                      <a:pt x="356" y="280"/>
                      <a:pt x="280" y="355"/>
                      <a:pt x="188" y="355"/>
                    </a:cubicBezTo>
                    <a:cubicBezTo>
                      <a:pt x="95" y="355"/>
                      <a:pt x="20" y="280"/>
                      <a:pt x="20" y="187"/>
                    </a:cubicBezTo>
                    <a:close/>
                    <a:moveTo>
                      <a:pt x="188" y="0"/>
                    </a:moveTo>
                    <a:cubicBezTo>
                      <a:pt x="84" y="0"/>
                      <a:pt x="0" y="84"/>
                      <a:pt x="0" y="187"/>
                    </a:cubicBezTo>
                    <a:cubicBezTo>
                      <a:pt x="0" y="291"/>
                      <a:pt x="84" y="375"/>
                      <a:pt x="188" y="375"/>
                    </a:cubicBezTo>
                    <a:cubicBezTo>
                      <a:pt x="291" y="375"/>
                      <a:pt x="375" y="291"/>
                      <a:pt x="375" y="187"/>
                    </a:cubicBezTo>
                    <a:cubicBezTo>
                      <a:pt x="375" y="84"/>
                      <a:pt x="291" y="0"/>
                      <a:pt x="188" y="0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4" name="Freeform 96"/>
              <p:cNvSpPr/>
              <p:nvPr/>
            </p:nvSpPr>
            <p:spPr bwMode="auto">
              <a:xfrm>
                <a:off x="4737100" y="3438526"/>
                <a:ext cx="406400" cy="455613"/>
              </a:xfrm>
              <a:custGeom>
                <a:avLst/>
                <a:gdLst>
                  <a:gd name="T0" fmla="*/ 88 w 108"/>
                  <a:gd name="T1" fmla="*/ 103 h 121"/>
                  <a:gd name="T2" fmla="*/ 108 w 108"/>
                  <a:gd name="T3" fmla="*/ 32 h 121"/>
                  <a:gd name="T4" fmla="*/ 61 w 108"/>
                  <a:gd name="T5" fmla="*/ 0 h 121"/>
                  <a:gd name="T6" fmla="*/ 0 w 108"/>
                  <a:gd name="T7" fmla="*/ 48 h 121"/>
                  <a:gd name="T8" fmla="*/ 0 w 108"/>
                  <a:gd name="T9" fmla="*/ 121 h 121"/>
                  <a:gd name="T10" fmla="*/ 100 w 108"/>
                  <a:gd name="T11" fmla="*/ 121 h 121"/>
                  <a:gd name="T12" fmla="*/ 88 w 108"/>
                  <a:gd name="T13" fmla="*/ 103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8" h="121">
                    <a:moveTo>
                      <a:pt x="88" y="103"/>
                    </a:moveTo>
                    <a:cubicBezTo>
                      <a:pt x="108" y="32"/>
                      <a:pt x="108" y="32"/>
                      <a:pt x="108" y="32"/>
                    </a:cubicBezTo>
                    <a:cubicBezTo>
                      <a:pt x="87" y="31"/>
                      <a:pt x="69" y="18"/>
                      <a:pt x="61" y="0"/>
                    </a:cubicBezTo>
                    <a:cubicBezTo>
                      <a:pt x="31" y="8"/>
                      <a:pt x="0" y="23"/>
                      <a:pt x="0" y="48"/>
                    </a:cubicBezTo>
                    <a:cubicBezTo>
                      <a:pt x="0" y="97"/>
                      <a:pt x="0" y="121"/>
                      <a:pt x="0" y="121"/>
                    </a:cubicBezTo>
                    <a:cubicBezTo>
                      <a:pt x="100" y="121"/>
                      <a:pt x="100" y="121"/>
                      <a:pt x="100" y="121"/>
                    </a:cubicBezTo>
                    <a:lnTo>
                      <a:pt x="88" y="103"/>
                    </a:ln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5" name="Freeform 97"/>
              <p:cNvSpPr/>
              <p:nvPr/>
            </p:nvSpPr>
            <p:spPr bwMode="auto">
              <a:xfrm>
                <a:off x="4335463" y="4067176"/>
                <a:ext cx="4246563" cy="1860550"/>
              </a:xfrm>
              <a:custGeom>
                <a:avLst/>
                <a:gdLst>
                  <a:gd name="T0" fmla="*/ 1102 w 1130"/>
                  <a:gd name="T1" fmla="*/ 108 h 495"/>
                  <a:gd name="T2" fmla="*/ 1120 w 1130"/>
                  <a:gd name="T3" fmla="*/ 34 h 495"/>
                  <a:gd name="T4" fmla="*/ 1042 w 1130"/>
                  <a:gd name="T5" fmla="*/ 36 h 495"/>
                  <a:gd name="T6" fmla="*/ 962 w 1130"/>
                  <a:gd name="T7" fmla="*/ 171 h 495"/>
                  <a:gd name="T8" fmla="*/ 775 w 1130"/>
                  <a:gd name="T9" fmla="*/ 275 h 495"/>
                  <a:gd name="T10" fmla="*/ 587 w 1130"/>
                  <a:gd name="T11" fmla="*/ 275 h 495"/>
                  <a:gd name="T12" fmla="*/ 479 w 1130"/>
                  <a:gd name="T13" fmla="*/ 223 h 495"/>
                  <a:gd name="T14" fmla="*/ 611 w 1130"/>
                  <a:gd name="T15" fmla="*/ 223 h 495"/>
                  <a:gd name="T16" fmla="*/ 715 w 1130"/>
                  <a:gd name="T17" fmla="*/ 152 h 495"/>
                  <a:gd name="T18" fmla="*/ 639 w 1130"/>
                  <a:gd name="T19" fmla="*/ 108 h 495"/>
                  <a:gd name="T20" fmla="*/ 575 w 1130"/>
                  <a:gd name="T21" fmla="*/ 108 h 495"/>
                  <a:gd name="T22" fmla="*/ 386 w 1130"/>
                  <a:gd name="T23" fmla="*/ 108 h 495"/>
                  <a:gd name="T24" fmla="*/ 310 w 1130"/>
                  <a:gd name="T25" fmla="*/ 128 h 495"/>
                  <a:gd name="T26" fmla="*/ 159 w 1130"/>
                  <a:gd name="T27" fmla="*/ 195 h 495"/>
                  <a:gd name="T28" fmla="*/ 53 w 1130"/>
                  <a:gd name="T29" fmla="*/ 215 h 495"/>
                  <a:gd name="T30" fmla="*/ 0 w 1130"/>
                  <a:gd name="T31" fmla="*/ 215 h 495"/>
                  <a:gd name="T32" fmla="*/ 0 w 1130"/>
                  <a:gd name="T33" fmla="*/ 435 h 495"/>
                  <a:gd name="T34" fmla="*/ 282 w 1130"/>
                  <a:gd name="T35" fmla="*/ 463 h 495"/>
                  <a:gd name="T36" fmla="*/ 641 w 1130"/>
                  <a:gd name="T37" fmla="*/ 463 h 495"/>
                  <a:gd name="T38" fmla="*/ 858 w 1130"/>
                  <a:gd name="T39" fmla="*/ 379 h 495"/>
                  <a:gd name="T40" fmla="*/ 1030 w 1130"/>
                  <a:gd name="T41" fmla="*/ 247 h 495"/>
                  <a:gd name="T42" fmla="*/ 1102 w 1130"/>
                  <a:gd name="T43" fmla="*/ 108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30" h="495">
                    <a:moveTo>
                      <a:pt x="1102" y="108"/>
                    </a:moveTo>
                    <a:cubicBezTo>
                      <a:pt x="1111" y="89"/>
                      <a:pt x="1130" y="54"/>
                      <a:pt x="1120" y="34"/>
                    </a:cubicBezTo>
                    <a:cubicBezTo>
                      <a:pt x="1105" y="0"/>
                      <a:pt x="1063" y="13"/>
                      <a:pt x="1042" y="36"/>
                    </a:cubicBezTo>
                    <a:cubicBezTo>
                      <a:pt x="962" y="171"/>
                      <a:pt x="962" y="171"/>
                      <a:pt x="962" y="171"/>
                    </a:cubicBezTo>
                    <a:cubicBezTo>
                      <a:pt x="775" y="275"/>
                      <a:pt x="775" y="275"/>
                      <a:pt x="775" y="275"/>
                    </a:cubicBezTo>
                    <a:cubicBezTo>
                      <a:pt x="775" y="275"/>
                      <a:pt x="667" y="275"/>
                      <a:pt x="587" y="275"/>
                    </a:cubicBezTo>
                    <a:cubicBezTo>
                      <a:pt x="507" y="275"/>
                      <a:pt x="479" y="223"/>
                      <a:pt x="479" y="223"/>
                    </a:cubicBezTo>
                    <a:cubicBezTo>
                      <a:pt x="479" y="223"/>
                      <a:pt x="531" y="223"/>
                      <a:pt x="611" y="223"/>
                    </a:cubicBezTo>
                    <a:cubicBezTo>
                      <a:pt x="691" y="223"/>
                      <a:pt x="715" y="207"/>
                      <a:pt x="715" y="152"/>
                    </a:cubicBezTo>
                    <a:cubicBezTo>
                      <a:pt x="715" y="96"/>
                      <a:pt x="639" y="108"/>
                      <a:pt x="639" y="108"/>
                    </a:cubicBezTo>
                    <a:cubicBezTo>
                      <a:pt x="575" y="108"/>
                      <a:pt x="575" y="108"/>
                      <a:pt x="575" y="108"/>
                    </a:cubicBezTo>
                    <a:cubicBezTo>
                      <a:pt x="575" y="108"/>
                      <a:pt x="435" y="108"/>
                      <a:pt x="386" y="108"/>
                    </a:cubicBezTo>
                    <a:cubicBezTo>
                      <a:pt x="338" y="108"/>
                      <a:pt x="310" y="128"/>
                      <a:pt x="310" y="128"/>
                    </a:cubicBezTo>
                    <a:cubicBezTo>
                      <a:pt x="159" y="195"/>
                      <a:pt x="159" y="195"/>
                      <a:pt x="159" y="195"/>
                    </a:cubicBezTo>
                    <a:cubicBezTo>
                      <a:pt x="159" y="195"/>
                      <a:pt x="107" y="215"/>
                      <a:pt x="53" y="215"/>
                    </a:cubicBezTo>
                    <a:cubicBezTo>
                      <a:pt x="0" y="215"/>
                      <a:pt x="0" y="215"/>
                      <a:pt x="0" y="215"/>
                    </a:cubicBezTo>
                    <a:cubicBezTo>
                      <a:pt x="0" y="435"/>
                      <a:pt x="0" y="435"/>
                      <a:pt x="0" y="435"/>
                    </a:cubicBezTo>
                    <a:cubicBezTo>
                      <a:pt x="0" y="435"/>
                      <a:pt x="213" y="443"/>
                      <a:pt x="282" y="463"/>
                    </a:cubicBezTo>
                    <a:cubicBezTo>
                      <a:pt x="282" y="463"/>
                      <a:pt x="448" y="495"/>
                      <a:pt x="641" y="463"/>
                    </a:cubicBezTo>
                    <a:cubicBezTo>
                      <a:pt x="707" y="452"/>
                      <a:pt x="858" y="379"/>
                      <a:pt x="858" y="379"/>
                    </a:cubicBezTo>
                    <a:cubicBezTo>
                      <a:pt x="1030" y="247"/>
                      <a:pt x="1030" y="247"/>
                      <a:pt x="1030" y="247"/>
                    </a:cubicBezTo>
                    <a:cubicBezTo>
                      <a:pt x="1030" y="247"/>
                      <a:pt x="1066" y="184"/>
                      <a:pt x="1102" y="108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6" name="Freeform 98"/>
              <p:cNvSpPr>
                <a:spLocks noEditPoints="1"/>
              </p:cNvSpPr>
              <p:nvPr/>
            </p:nvSpPr>
            <p:spPr bwMode="auto">
              <a:xfrm>
                <a:off x="4924425" y="2998788"/>
                <a:ext cx="469900" cy="469900"/>
              </a:xfrm>
              <a:custGeom>
                <a:avLst/>
                <a:gdLst>
                  <a:gd name="T0" fmla="*/ 24 w 125"/>
                  <a:gd name="T1" fmla="*/ 50 h 125"/>
                  <a:gd name="T2" fmla="*/ 51 w 125"/>
                  <a:gd name="T3" fmla="*/ 105 h 125"/>
                  <a:gd name="T4" fmla="*/ 12 w 125"/>
                  <a:gd name="T5" fmla="*/ 60 h 125"/>
                  <a:gd name="T6" fmla="*/ 28 w 125"/>
                  <a:gd name="T7" fmla="*/ 25 h 125"/>
                  <a:gd name="T8" fmla="*/ 24 w 125"/>
                  <a:gd name="T9" fmla="*/ 50 h 125"/>
                  <a:gd name="T10" fmla="*/ 125 w 125"/>
                  <a:gd name="T11" fmla="*/ 62 h 125"/>
                  <a:gd name="T12" fmla="*/ 63 w 125"/>
                  <a:gd name="T13" fmla="*/ 0 h 125"/>
                  <a:gd name="T14" fmla="*/ 0 w 125"/>
                  <a:gd name="T15" fmla="*/ 62 h 125"/>
                  <a:gd name="T16" fmla="*/ 63 w 125"/>
                  <a:gd name="T17" fmla="*/ 125 h 125"/>
                  <a:gd name="T18" fmla="*/ 125 w 125"/>
                  <a:gd name="T19" fmla="*/ 6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5" h="125">
                    <a:moveTo>
                      <a:pt x="24" y="50"/>
                    </a:moveTo>
                    <a:cubicBezTo>
                      <a:pt x="24" y="72"/>
                      <a:pt x="34" y="92"/>
                      <a:pt x="51" y="105"/>
                    </a:cubicBezTo>
                    <a:cubicBezTo>
                      <a:pt x="29" y="102"/>
                      <a:pt x="12" y="83"/>
                      <a:pt x="12" y="60"/>
                    </a:cubicBezTo>
                    <a:cubicBezTo>
                      <a:pt x="12" y="46"/>
                      <a:pt x="18" y="33"/>
                      <a:pt x="28" y="25"/>
                    </a:cubicBezTo>
                    <a:cubicBezTo>
                      <a:pt x="25" y="33"/>
                      <a:pt x="24" y="41"/>
                      <a:pt x="24" y="50"/>
                    </a:cubicBezTo>
                    <a:close/>
                    <a:moveTo>
                      <a:pt x="125" y="62"/>
                    </a:moveTo>
                    <a:cubicBezTo>
                      <a:pt x="125" y="28"/>
                      <a:pt x="97" y="0"/>
                      <a:pt x="63" y="0"/>
                    </a:cubicBezTo>
                    <a:cubicBezTo>
                      <a:pt x="28" y="0"/>
                      <a:pt x="0" y="28"/>
                      <a:pt x="0" y="62"/>
                    </a:cubicBezTo>
                    <a:cubicBezTo>
                      <a:pt x="0" y="97"/>
                      <a:pt x="28" y="125"/>
                      <a:pt x="63" y="125"/>
                    </a:cubicBezTo>
                    <a:cubicBezTo>
                      <a:pt x="97" y="125"/>
                      <a:pt x="125" y="97"/>
                      <a:pt x="125" y="62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7" name="Freeform 99"/>
              <p:cNvSpPr/>
              <p:nvPr/>
            </p:nvSpPr>
            <p:spPr bwMode="auto">
              <a:xfrm>
                <a:off x="5173663" y="3438526"/>
                <a:ext cx="401638" cy="455613"/>
              </a:xfrm>
              <a:custGeom>
                <a:avLst/>
                <a:gdLst>
                  <a:gd name="T0" fmla="*/ 46 w 107"/>
                  <a:gd name="T1" fmla="*/ 0 h 121"/>
                  <a:gd name="T2" fmla="*/ 0 w 107"/>
                  <a:gd name="T3" fmla="*/ 32 h 121"/>
                  <a:gd name="T4" fmla="*/ 19 w 107"/>
                  <a:gd name="T5" fmla="*/ 103 h 121"/>
                  <a:gd name="T6" fmla="*/ 7 w 107"/>
                  <a:gd name="T7" fmla="*/ 121 h 121"/>
                  <a:gd name="T8" fmla="*/ 107 w 107"/>
                  <a:gd name="T9" fmla="*/ 121 h 121"/>
                  <a:gd name="T10" fmla="*/ 107 w 107"/>
                  <a:gd name="T11" fmla="*/ 48 h 121"/>
                  <a:gd name="T12" fmla="*/ 46 w 107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121">
                    <a:moveTo>
                      <a:pt x="46" y="0"/>
                    </a:moveTo>
                    <a:cubicBezTo>
                      <a:pt x="38" y="18"/>
                      <a:pt x="20" y="31"/>
                      <a:pt x="0" y="32"/>
                    </a:cubicBezTo>
                    <a:cubicBezTo>
                      <a:pt x="19" y="103"/>
                      <a:pt x="19" y="103"/>
                      <a:pt x="19" y="103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107" y="121"/>
                      <a:pt x="107" y="121"/>
                      <a:pt x="107" y="121"/>
                    </a:cubicBezTo>
                    <a:cubicBezTo>
                      <a:pt x="107" y="121"/>
                      <a:pt x="107" y="97"/>
                      <a:pt x="107" y="48"/>
                    </a:cubicBezTo>
                    <a:cubicBezTo>
                      <a:pt x="107" y="23"/>
                      <a:pt x="76" y="8"/>
                      <a:pt x="46" y="0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8" name="Freeform 100"/>
              <p:cNvSpPr>
                <a:spLocks noEditPoints="1"/>
              </p:cNvSpPr>
              <p:nvPr/>
            </p:nvSpPr>
            <p:spPr bwMode="auto">
              <a:xfrm>
                <a:off x="5751513" y="998538"/>
                <a:ext cx="2093913" cy="2093913"/>
              </a:xfrm>
              <a:custGeom>
                <a:avLst/>
                <a:gdLst>
                  <a:gd name="T0" fmla="*/ 278 w 557"/>
                  <a:gd name="T1" fmla="*/ 557 h 557"/>
                  <a:gd name="T2" fmla="*/ 557 w 557"/>
                  <a:gd name="T3" fmla="*/ 278 h 557"/>
                  <a:gd name="T4" fmla="*/ 278 w 557"/>
                  <a:gd name="T5" fmla="*/ 0 h 557"/>
                  <a:gd name="T6" fmla="*/ 0 w 557"/>
                  <a:gd name="T7" fmla="*/ 278 h 557"/>
                  <a:gd name="T8" fmla="*/ 278 w 557"/>
                  <a:gd name="T9" fmla="*/ 557 h 557"/>
                  <a:gd name="T10" fmla="*/ 278 w 557"/>
                  <a:gd name="T11" fmla="*/ 29 h 557"/>
                  <a:gd name="T12" fmla="*/ 528 w 557"/>
                  <a:gd name="T13" fmla="*/ 278 h 557"/>
                  <a:gd name="T14" fmla="*/ 278 w 557"/>
                  <a:gd name="T15" fmla="*/ 528 h 557"/>
                  <a:gd name="T16" fmla="*/ 29 w 557"/>
                  <a:gd name="T17" fmla="*/ 278 h 557"/>
                  <a:gd name="T18" fmla="*/ 278 w 557"/>
                  <a:gd name="T19" fmla="*/ 29 h 5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7" h="557">
                    <a:moveTo>
                      <a:pt x="278" y="557"/>
                    </a:moveTo>
                    <a:cubicBezTo>
                      <a:pt x="432" y="557"/>
                      <a:pt x="557" y="432"/>
                      <a:pt x="557" y="278"/>
                    </a:cubicBezTo>
                    <a:cubicBezTo>
                      <a:pt x="557" y="125"/>
                      <a:pt x="432" y="0"/>
                      <a:pt x="278" y="0"/>
                    </a:cubicBezTo>
                    <a:cubicBezTo>
                      <a:pt x="125" y="0"/>
                      <a:pt x="0" y="125"/>
                      <a:pt x="0" y="278"/>
                    </a:cubicBezTo>
                    <a:cubicBezTo>
                      <a:pt x="0" y="432"/>
                      <a:pt x="125" y="557"/>
                      <a:pt x="278" y="557"/>
                    </a:cubicBezTo>
                    <a:close/>
                    <a:moveTo>
                      <a:pt x="278" y="29"/>
                    </a:moveTo>
                    <a:cubicBezTo>
                      <a:pt x="416" y="29"/>
                      <a:pt x="528" y="141"/>
                      <a:pt x="528" y="278"/>
                    </a:cubicBezTo>
                    <a:cubicBezTo>
                      <a:pt x="528" y="416"/>
                      <a:pt x="416" y="528"/>
                      <a:pt x="278" y="528"/>
                    </a:cubicBezTo>
                    <a:cubicBezTo>
                      <a:pt x="141" y="528"/>
                      <a:pt x="29" y="416"/>
                      <a:pt x="29" y="278"/>
                    </a:cubicBezTo>
                    <a:cubicBezTo>
                      <a:pt x="29" y="141"/>
                      <a:pt x="141" y="29"/>
                      <a:pt x="278" y="29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9" name="Freeform 101"/>
              <p:cNvSpPr/>
              <p:nvPr/>
            </p:nvSpPr>
            <p:spPr bwMode="auto">
              <a:xfrm>
                <a:off x="6180138" y="1938338"/>
                <a:ext cx="598488" cy="673100"/>
              </a:xfrm>
              <a:custGeom>
                <a:avLst/>
                <a:gdLst>
                  <a:gd name="T0" fmla="*/ 0 w 159"/>
                  <a:gd name="T1" fmla="*/ 179 h 179"/>
                  <a:gd name="T2" fmla="*/ 147 w 159"/>
                  <a:gd name="T3" fmla="*/ 179 h 179"/>
                  <a:gd name="T4" fmla="*/ 130 w 159"/>
                  <a:gd name="T5" fmla="*/ 152 h 179"/>
                  <a:gd name="T6" fmla="*/ 159 w 159"/>
                  <a:gd name="T7" fmla="*/ 48 h 179"/>
                  <a:gd name="T8" fmla="*/ 90 w 159"/>
                  <a:gd name="T9" fmla="*/ 0 h 179"/>
                  <a:gd name="T10" fmla="*/ 0 w 159"/>
                  <a:gd name="T11" fmla="*/ 72 h 179"/>
                  <a:gd name="T12" fmla="*/ 0 w 159"/>
                  <a:gd name="T13" fmla="*/ 17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9" h="179">
                    <a:moveTo>
                      <a:pt x="0" y="179"/>
                    </a:moveTo>
                    <a:cubicBezTo>
                      <a:pt x="147" y="179"/>
                      <a:pt x="147" y="179"/>
                      <a:pt x="147" y="179"/>
                    </a:cubicBezTo>
                    <a:cubicBezTo>
                      <a:pt x="130" y="152"/>
                      <a:pt x="130" y="152"/>
                      <a:pt x="130" y="152"/>
                    </a:cubicBezTo>
                    <a:cubicBezTo>
                      <a:pt x="159" y="48"/>
                      <a:pt x="159" y="48"/>
                      <a:pt x="159" y="48"/>
                    </a:cubicBezTo>
                    <a:cubicBezTo>
                      <a:pt x="128" y="45"/>
                      <a:pt x="102" y="27"/>
                      <a:pt x="90" y="0"/>
                    </a:cubicBezTo>
                    <a:cubicBezTo>
                      <a:pt x="46" y="12"/>
                      <a:pt x="0" y="34"/>
                      <a:pt x="0" y="72"/>
                    </a:cubicBezTo>
                    <a:cubicBezTo>
                      <a:pt x="0" y="144"/>
                      <a:pt x="0" y="179"/>
                      <a:pt x="0" y="179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0" name="Freeform 102"/>
              <p:cNvSpPr>
                <a:spLocks noEditPoints="1"/>
              </p:cNvSpPr>
              <p:nvPr/>
            </p:nvSpPr>
            <p:spPr bwMode="auto">
              <a:xfrm>
                <a:off x="6457950" y="1292226"/>
                <a:ext cx="692150" cy="692150"/>
              </a:xfrm>
              <a:custGeom>
                <a:avLst/>
                <a:gdLst>
                  <a:gd name="T0" fmla="*/ 92 w 184"/>
                  <a:gd name="T1" fmla="*/ 184 h 184"/>
                  <a:gd name="T2" fmla="*/ 184 w 184"/>
                  <a:gd name="T3" fmla="*/ 92 h 184"/>
                  <a:gd name="T4" fmla="*/ 92 w 184"/>
                  <a:gd name="T5" fmla="*/ 0 h 184"/>
                  <a:gd name="T6" fmla="*/ 0 w 184"/>
                  <a:gd name="T7" fmla="*/ 92 h 184"/>
                  <a:gd name="T8" fmla="*/ 92 w 184"/>
                  <a:gd name="T9" fmla="*/ 184 h 184"/>
                  <a:gd name="T10" fmla="*/ 34 w 184"/>
                  <a:gd name="T11" fmla="*/ 73 h 184"/>
                  <a:gd name="T12" fmla="*/ 75 w 184"/>
                  <a:gd name="T13" fmla="*/ 154 h 184"/>
                  <a:gd name="T14" fmla="*/ 17 w 184"/>
                  <a:gd name="T15" fmla="*/ 88 h 184"/>
                  <a:gd name="T16" fmla="*/ 41 w 184"/>
                  <a:gd name="T17" fmla="*/ 37 h 184"/>
                  <a:gd name="T18" fmla="*/ 34 w 184"/>
                  <a:gd name="T19" fmla="*/ 73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184"/>
                    </a:moveTo>
                    <a:cubicBezTo>
                      <a:pt x="143" y="184"/>
                      <a:pt x="184" y="142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2"/>
                      <a:pt x="41" y="184"/>
                      <a:pt x="92" y="184"/>
                    </a:cubicBezTo>
                    <a:close/>
                    <a:moveTo>
                      <a:pt x="34" y="73"/>
                    </a:moveTo>
                    <a:cubicBezTo>
                      <a:pt x="34" y="106"/>
                      <a:pt x="50" y="136"/>
                      <a:pt x="75" y="154"/>
                    </a:cubicBezTo>
                    <a:cubicBezTo>
                      <a:pt x="42" y="150"/>
                      <a:pt x="17" y="122"/>
                      <a:pt x="17" y="88"/>
                    </a:cubicBezTo>
                    <a:cubicBezTo>
                      <a:pt x="17" y="68"/>
                      <a:pt x="26" y="49"/>
                      <a:pt x="41" y="37"/>
                    </a:cubicBezTo>
                    <a:cubicBezTo>
                      <a:pt x="37" y="48"/>
                      <a:pt x="34" y="60"/>
                      <a:pt x="34" y="73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1" name="Freeform 103"/>
              <p:cNvSpPr/>
              <p:nvPr/>
            </p:nvSpPr>
            <p:spPr bwMode="auto">
              <a:xfrm>
                <a:off x="6819900" y="1938338"/>
                <a:ext cx="593725" cy="673100"/>
              </a:xfrm>
              <a:custGeom>
                <a:avLst/>
                <a:gdLst>
                  <a:gd name="T0" fmla="*/ 69 w 158"/>
                  <a:gd name="T1" fmla="*/ 0 h 179"/>
                  <a:gd name="T2" fmla="*/ 0 w 158"/>
                  <a:gd name="T3" fmla="*/ 48 h 179"/>
                  <a:gd name="T4" fmla="*/ 29 w 158"/>
                  <a:gd name="T5" fmla="*/ 152 h 179"/>
                  <a:gd name="T6" fmla="*/ 12 w 158"/>
                  <a:gd name="T7" fmla="*/ 179 h 179"/>
                  <a:gd name="T8" fmla="*/ 158 w 158"/>
                  <a:gd name="T9" fmla="*/ 179 h 179"/>
                  <a:gd name="T10" fmla="*/ 158 w 158"/>
                  <a:gd name="T11" fmla="*/ 72 h 179"/>
                  <a:gd name="T12" fmla="*/ 69 w 158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79">
                    <a:moveTo>
                      <a:pt x="69" y="0"/>
                    </a:moveTo>
                    <a:cubicBezTo>
                      <a:pt x="57" y="27"/>
                      <a:pt x="31" y="45"/>
                      <a:pt x="0" y="48"/>
                    </a:cubicBezTo>
                    <a:cubicBezTo>
                      <a:pt x="29" y="152"/>
                      <a:pt x="29" y="152"/>
                      <a:pt x="29" y="152"/>
                    </a:cubicBezTo>
                    <a:cubicBezTo>
                      <a:pt x="12" y="179"/>
                      <a:pt x="12" y="179"/>
                      <a:pt x="12" y="179"/>
                    </a:cubicBezTo>
                    <a:cubicBezTo>
                      <a:pt x="158" y="179"/>
                      <a:pt x="158" y="179"/>
                      <a:pt x="158" y="179"/>
                    </a:cubicBezTo>
                    <a:cubicBezTo>
                      <a:pt x="158" y="179"/>
                      <a:pt x="158" y="144"/>
                      <a:pt x="158" y="72"/>
                    </a:cubicBezTo>
                    <a:cubicBezTo>
                      <a:pt x="158" y="34"/>
                      <a:pt x="112" y="12"/>
                      <a:pt x="69" y="0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2" name="Freeform 104"/>
              <p:cNvSpPr/>
              <p:nvPr/>
            </p:nvSpPr>
            <p:spPr bwMode="auto">
              <a:xfrm>
                <a:off x="7037388" y="3814763"/>
                <a:ext cx="271463" cy="300038"/>
              </a:xfrm>
              <a:custGeom>
                <a:avLst/>
                <a:gdLst>
                  <a:gd name="T0" fmla="*/ 41 w 72"/>
                  <a:gd name="T1" fmla="*/ 0 h 80"/>
                  <a:gd name="T2" fmla="*/ 0 w 72"/>
                  <a:gd name="T3" fmla="*/ 32 h 80"/>
                  <a:gd name="T4" fmla="*/ 0 w 72"/>
                  <a:gd name="T5" fmla="*/ 80 h 80"/>
                  <a:gd name="T6" fmla="*/ 67 w 72"/>
                  <a:gd name="T7" fmla="*/ 80 h 80"/>
                  <a:gd name="T8" fmla="*/ 59 w 72"/>
                  <a:gd name="T9" fmla="*/ 68 h 80"/>
                  <a:gd name="T10" fmla="*/ 72 w 72"/>
                  <a:gd name="T11" fmla="*/ 21 h 80"/>
                  <a:gd name="T12" fmla="*/ 41 w 72"/>
                  <a:gd name="T1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80">
                    <a:moveTo>
                      <a:pt x="41" y="0"/>
                    </a:moveTo>
                    <a:cubicBezTo>
                      <a:pt x="21" y="5"/>
                      <a:pt x="0" y="15"/>
                      <a:pt x="0" y="32"/>
                    </a:cubicBezTo>
                    <a:cubicBezTo>
                      <a:pt x="0" y="65"/>
                      <a:pt x="0" y="80"/>
                      <a:pt x="0" y="80"/>
                    </a:cubicBezTo>
                    <a:cubicBezTo>
                      <a:pt x="67" y="80"/>
                      <a:pt x="67" y="80"/>
                      <a:pt x="67" y="80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72" y="21"/>
                      <a:pt x="72" y="21"/>
                      <a:pt x="72" y="21"/>
                    </a:cubicBezTo>
                    <a:cubicBezTo>
                      <a:pt x="58" y="20"/>
                      <a:pt x="46" y="12"/>
                      <a:pt x="41" y="0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3" name="Freeform 105"/>
              <p:cNvSpPr>
                <a:spLocks noEditPoints="1"/>
              </p:cNvSpPr>
              <p:nvPr/>
            </p:nvSpPr>
            <p:spPr bwMode="auto">
              <a:xfrm>
                <a:off x="7165975" y="3517901"/>
                <a:ext cx="311150" cy="315913"/>
              </a:xfrm>
              <a:custGeom>
                <a:avLst/>
                <a:gdLst>
                  <a:gd name="T0" fmla="*/ 33 w 83"/>
                  <a:gd name="T1" fmla="*/ 70 h 84"/>
                  <a:gd name="T2" fmla="*/ 7 w 83"/>
                  <a:gd name="T3" fmla="*/ 40 h 84"/>
                  <a:gd name="T4" fmla="*/ 18 w 83"/>
                  <a:gd name="T5" fmla="*/ 17 h 84"/>
                  <a:gd name="T6" fmla="*/ 15 w 83"/>
                  <a:gd name="T7" fmla="*/ 34 h 84"/>
                  <a:gd name="T8" fmla="*/ 33 w 83"/>
                  <a:gd name="T9" fmla="*/ 70 h 84"/>
                  <a:gd name="T10" fmla="*/ 41 w 83"/>
                  <a:gd name="T11" fmla="*/ 84 h 84"/>
                  <a:gd name="T12" fmla="*/ 83 w 83"/>
                  <a:gd name="T13" fmla="*/ 42 h 84"/>
                  <a:gd name="T14" fmla="*/ 41 w 83"/>
                  <a:gd name="T15" fmla="*/ 0 h 84"/>
                  <a:gd name="T16" fmla="*/ 0 w 83"/>
                  <a:gd name="T17" fmla="*/ 42 h 84"/>
                  <a:gd name="T18" fmla="*/ 41 w 83"/>
                  <a:gd name="T1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" h="84">
                    <a:moveTo>
                      <a:pt x="33" y="70"/>
                    </a:moveTo>
                    <a:cubicBezTo>
                      <a:pt x="19" y="69"/>
                      <a:pt x="7" y="56"/>
                      <a:pt x="7" y="40"/>
                    </a:cubicBezTo>
                    <a:cubicBezTo>
                      <a:pt x="7" y="31"/>
                      <a:pt x="11" y="23"/>
                      <a:pt x="18" y="17"/>
                    </a:cubicBezTo>
                    <a:cubicBezTo>
                      <a:pt x="16" y="22"/>
                      <a:pt x="15" y="28"/>
                      <a:pt x="15" y="34"/>
                    </a:cubicBezTo>
                    <a:cubicBezTo>
                      <a:pt x="15" y="49"/>
                      <a:pt x="22" y="62"/>
                      <a:pt x="33" y="70"/>
                    </a:cubicBezTo>
                    <a:close/>
                    <a:moveTo>
                      <a:pt x="41" y="84"/>
                    </a:moveTo>
                    <a:cubicBezTo>
                      <a:pt x="64" y="84"/>
                      <a:pt x="83" y="65"/>
                      <a:pt x="83" y="42"/>
                    </a:cubicBezTo>
                    <a:cubicBezTo>
                      <a:pt x="83" y="19"/>
                      <a:pt x="64" y="0"/>
                      <a:pt x="41" y="0"/>
                    </a:cubicBezTo>
                    <a:cubicBezTo>
                      <a:pt x="18" y="0"/>
                      <a:pt x="0" y="19"/>
                      <a:pt x="0" y="42"/>
                    </a:cubicBezTo>
                    <a:cubicBezTo>
                      <a:pt x="0" y="65"/>
                      <a:pt x="18" y="84"/>
                      <a:pt x="41" y="84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4" name="Freeform 106"/>
              <p:cNvSpPr/>
              <p:nvPr/>
            </p:nvSpPr>
            <p:spPr bwMode="auto">
              <a:xfrm>
                <a:off x="7326313" y="3814763"/>
                <a:ext cx="271463" cy="300038"/>
              </a:xfrm>
              <a:custGeom>
                <a:avLst/>
                <a:gdLst>
                  <a:gd name="T0" fmla="*/ 72 w 72"/>
                  <a:gd name="T1" fmla="*/ 80 h 80"/>
                  <a:gd name="T2" fmla="*/ 72 w 72"/>
                  <a:gd name="T3" fmla="*/ 32 h 80"/>
                  <a:gd name="T4" fmla="*/ 31 w 72"/>
                  <a:gd name="T5" fmla="*/ 0 h 80"/>
                  <a:gd name="T6" fmla="*/ 0 w 72"/>
                  <a:gd name="T7" fmla="*/ 21 h 80"/>
                  <a:gd name="T8" fmla="*/ 13 w 72"/>
                  <a:gd name="T9" fmla="*/ 68 h 80"/>
                  <a:gd name="T10" fmla="*/ 5 w 72"/>
                  <a:gd name="T11" fmla="*/ 80 h 80"/>
                  <a:gd name="T12" fmla="*/ 72 w 72"/>
                  <a:gd name="T13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" h="80">
                    <a:moveTo>
                      <a:pt x="72" y="80"/>
                    </a:moveTo>
                    <a:cubicBezTo>
                      <a:pt x="72" y="80"/>
                      <a:pt x="72" y="65"/>
                      <a:pt x="72" y="32"/>
                    </a:cubicBezTo>
                    <a:cubicBezTo>
                      <a:pt x="72" y="15"/>
                      <a:pt x="51" y="5"/>
                      <a:pt x="31" y="0"/>
                    </a:cubicBezTo>
                    <a:cubicBezTo>
                      <a:pt x="26" y="12"/>
                      <a:pt x="14" y="20"/>
                      <a:pt x="0" y="21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5" y="80"/>
                      <a:pt x="5" y="80"/>
                      <a:pt x="5" y="80"/>
                    </a:cubicBezTo>
                    <a:lnTo>
                      <a:pt x="72" y="80"/>
                    </a:ln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5" name="Freeform 107"/>
              <p:cNvSpPr>
                <a:spLocks noEditPoints="1"/>
              </p:cNvSpPr>
              <p:nvPr/>
            </p:nvSpPr>
            <p:spPr bwMode="auto">
              <a:xfrm>
                <a:off x="6834188" y="3394076"/>
                <a:ext cx="1003300" cy="1000125"/>
              </a:xfrm>
              <a:custGeom>
                <a:avLst/>
                <a:gdLst>
                  <a:gd name="T0" fmla="*/ 134 w 267"/>
                  <a:gd name="T1" fmla="*/ 266 h 266"/>
                  <a:gd name="T2" fmla="*/ 267 w 267"/>
                  <a:gd name="T3" fmla="*/ 133 h 266"/>
                  <a:gd name="T4" fmla="*/ 134 w 267"/>
                  <a:gd name="T5" fmla="*/ 0 h 266"/>
                  <a:gd name="T6" fmla="*/ 0 w 267"/>
                  <a:gd name="T7" fmla="*/ 133 h 266"/>
                  <a:gd name="T8" fmla="*/ 134 w 267"/>
                  <a:gd name="T9" fmla="*/ 266 h 266"/>
                  <a:gd name="T10" fmla="*/ 134 w 267"/>
                  <a:gd name="T11" fmla="*/ 14 h 266"/>
                  <a:gd name="T12" fmla="*/ 253 w 267"/>
                  <a:gd name="T13" fmla="*/ 133 h 266"/>
                  <a:gd name="T14" fmla="*/ 134 w 267"/>
                  <a:gd name="T15" fmla="*/ 253 h 266"/>
                  <a:gd name="T16" fmla="*/ 14 w 267"/>
                  <a:gd name="T17" fmla="*/ 133 h 266"/>
                  <a:gd name="T18" fmla="*/ 134 w 267"/>
                  <a:gd name="T19" fmla="*/ 1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7" h="266">
                    <a:moveTo>
                      <a:pt x="134" y="266"/>
                    </a:moveTo>
                    <a:cubicBezTo>
                      <a:pt x="207" y="266"/>
                      <a:pt x="267" y="207"/>
                      <a:pt x="267" y="133"/>
                    </a:cubicBezTo>
                    <a:cubicBezTo>
                      <a:pt x="267" y="60"/>
                      <a:pt x="207" y="0"/>
                      <a:pt x="134" y="0"/>
                    </a:cubicBezTo>
                    <a:cubicBezTo>
                      <a:pt x="60" y="0"/>
                      <a:pt x="0" y="60"/>
                      <a:pt x="0" y="133"/>
                    </a:cubicBezTo>
                    <a:cubicBezTo>
                      <a:pt x="0" y="207"/>
                      <a:pt x="60" y="266"/>
                      <a:pt x="134" y="266"/>
                    </a:cubicBezTo>
                    <a:close/>
                    <a:moveTo>
                      <a:pt x="134" y="14"/>
                    </a:moveTo>
                    <a:cubicBezTo>
                      <a:pt x="199" y="14"/>
                      <a:pt x="253" y="67"/>
                      <a:pt x="253" y="133"/>
                    </a:cubicBezTo>
                    <a:cubicBezTo>
                      <a:pt x="253" y="199"/>
                      <a:pt x="199" y="253"/>
                      <a:pt x="134" y="253"/>
                    </a:cubicBezTo>
                    <a:cubicBezTo>
                      <a:pt x="68" y="253"/>
                      <a:pt x="14" y="199"/>
                      <a:pt x="14" y="133"/>
                    </a:cubicBezTo>
                    <a:cubicBezTo>
                      <a:pt x="14" y="67"/>
                      <a:pt x="68" y="14"/>
                      <a:pt x="134" y="14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48" name="组合 147"/>
          <p:cNvGrpSpPr/>
          <p:nvPr/>
        </p:nvGrpSpPr>
        <p:grpSpPr>
          <a:xfrm>
            <a:off x="1403480" y="2607000"/>
            <a:ext cx="2321653" cy="692497"/>
            <a:chOff x="2288094" y="1321493"/>
            <a:chExt cx="1054615" cy="923330"/>
          </a:xfrm>
        </p:grpSpPr>
        <p:sp>
          <p:nvSpPr>
            <p:cNvPr id="149" name="矩形 148"/>
            <p:cNvSpPr/>
            <p:nvPr/>
          </p:nvSpPr>
          <p:spPr>
            <a:xfrm>
              <a:off x="2288094" y="1321493"/>
              <a:ext cx="100599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solidFill>
                    <a:srgbClr val="405F8F"/>
                  </a:solidFill>
                  <a:cs typeface="+mn-ea"/>
                  <a:sym typeface="+mn-lt"/>
                </a:rPr>
                <a:t>the film earned $974.8 million at the worldwide box office</a:t>
              </a:r>
            </a:p>
          </p:txBody>
        </p:sp>
        <p:sp>
          <p:nvSpPr>
            <p:cNvPr id="150" name="矩形 149"/>
            <p:cNvSpPr/>
            <p:nvPr/>
          </p:nvSpPr>
          <p:spPr>
            <a:xfrm>
              <a:off x="2288094" y="1852776"/>
              <a:ext cx="1054615" cy="32829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1" name="组合 150"/>
          <p:cNvGrpSpPr/>
          <p:nvPr/>
        </p:nvGrpSpPr>
        <p:grpSpPr>
          <a:xfrm>
            <a:off x="755576" y="3633114"/>
            <a:ext cx="625706" cy="625869"/>
            <a:chOff x="8500277" y="4725144"/>
            <a:chExt cx="834492" cy="834492"/>
          </a:xfrm>
        </p:grpSpPr>
        <p:grpSp>
          <p:nvGrpSpPr>
            <p:cNvPr id="152" name="组合 151"/>
            <p:cNvGrpSpPr/>
            <p:nvPr/>
          </p:nvGrpSpPr>
          <p:grpSpPr>
            <a:xfrm>
              <a:off x="8500277" y="4725144"/>
              <a:ext cx="834492" cy="834492"/>
              <a:chOff x="1705099" y="2564904"/>
              <a:chExt cx="1800200" cy="1800200"/>
            </a:xfrm>
          </p:grpSpPr>
          <p:sp>
            <p:nvSpPr>
              <p:cNvPr id="166" name="椭圆 16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405F8F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7" name="椭圆 16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53" name="组合 152"/>
            <p:cNvGrpSpPr/>
            <p:nvPr/>
          </p:nvGrpSpPr>
          <p:grpSpPr>
            <a:xfrm>
              <a:off x="8666169" y="4928068"/>
              <a:ext cx="502709" cy="429419"/>
              <a:chOff x="5322888" y="2767013"/>
              <a:chExt cx="1546225" cy="1320801"/>
            </a:xfrm>
            <a:solidFill>
              <a:srgbClr val="0070C0"/>
            </a:solidFill>
          </p:grpSpPr>
          <p:sp>
            <p:nvSpPr>
              <p:cNvPr id="154" name="Rectangle 85"/>
              <p:cNvSpPr>
                <a:spLocks noChangeArrowheads="1"/>
              </p:cNvSpPr>
              <p:nvPr/>
            </p:nvSpPr>
            <p:spPr bwMode="auto">
              <a:xfrm>
                <a:off x="6092825" y="3098801"/>
                <a:ext cx="71438" cy="390526"/>
              </a:xfrm>
              <a:prstGeom prst="rect">
                <a:avLst/>
              </a:pr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5" name="Rectangle 86"/>
              <p:cNvSpPr>
                <a:spLocks noChangeArrowheads="1"/>
              </p:cNvSpPr>
              <p:nvPr/>
            </p:nvSpPr>
            <p:spPr bwMode="auto">
              <a:xfrm>
                <a:off x="5899151" y="4041776"/>
                <a:ext cx="457200" cy="46038"/>
              </a:xfrm>
              <a:prstGeom prst="rect">
                <a:avLst/>
              </a:pr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6" name="Freeform 87"/>
              <p:cNvSpPr>
                <a:spLocks noEditPoints="1"/>
              </p:cNvSpPr>
              <p:nvPr/>
            </p:nvSpPr>
            <p:spPr bwMode="auto">
              <a:xfrm>
                <a:off x="5322888" y="2871788"/>
                <a:ext cx="739775" cy="723900"/>
              </a:xfrm>
              <a:custGeom>
                <a:avLst/>
                <a:gdLst>
                  <a:gd name="T0" fmla="*/ 125 w 196"/>
                  <a:gd name="T1" fmla="*/ 165 h 191"/>
                  <a:gd name="T2" fmla="*/ 125 w 196"/>
                  <a:gd name="T3" fmla="*/ 165 h 191"/>
                  <a:gd name="T4" fmla="*/ 125 w 196"/>
                  <a:gd name="T5" fmla="*/ 163 h 191"/>
                  <a:gd name="T6" fmla="*/ 68 w 196"/>
                  <a:gd name="T7" fmla="*/ 24 h 191"/>
                  <a:gd name="T8" fmla="*/ 68 w 196"/>
                  <a:gd name="T9" fmla="*/ 22 h 191"/>
                  <a:gd name="T10" fmla="*/ 80 w 196"/>
                  <a:gd name="T11" fmla="*/ 17 h 191"/>
                  <a:gd name="T12" fmla="*/ 196 w 196"/>
                  <a:gd name="T13" fmla="*/ 37 h 191"/>
                  <a:gd name="T14" fmla="*/ 196 w 196"/>
                  <a:gd name="T15" fmla="*/ 14 h 191"/>
                  <a:gd name="T16" fmla="*/ 78 w 196"/>
                  <a:gd name="T17" fmla="*/ 8 h 191"/>
                  <a:gd name="T18" fmla="*/ 68 w 196"/>
                  <a:gd name="T19" fmla="*/ 15 h 191"/>
                  <a:gd name="T20" fmla="*/ 68 w 196"/>
                  <a:gd name="T21" fmla="*/ 14 h 191"/>
                  <a:gd name="T22" fmla="*/ 64 w 196"/>
                  <a:gd name="T23" fmla="*/ 11 h 191"/>
                  <a:gd name="T24" fmla="*/ 61 w 196"/>
                  <a:gd name="T25" fmla="*/ 14 h 191"/>
                  <a:gd name="T26" fmla="*/ 55 w 196"/>
                  <a:gd name="T27" fmla="*/ 3 h 191"/>
                  <a:gd name="T28" fmla="*/ 51 w 196"/>
                  <a:gd name="T29" fmla="*/ 3 h 191"/>
                  <a:gd name="T30" fmla="*/ 61 w 196"/>
                  <a:gd name="T31" fmla="*/ 21 h 191"/>
                  <a:gd name="T32" fmla="*/ 61 w 196"/>
                  <a:gd name="T33" fmla="*/ 24 h 191"/>
                  <a:gd name="T34" fmla="*/ 4 w 196"/>
                  <a:gd name="T35" fmla="*/ 163 h 191"/>
                  <a:gd name="T36" fmla="*/ 4 w 196"/>
                  <a:gd name="T37" fmla="*/ 165 h 191"/>
                  <a:gd name="T38" fmla="*/ 4 w 196"/>
                  <a:gd name="T39" fmla="*/ 165 h 191"/>
                  <a:gd name="T40" fmla="*/ 2 w 196"/>
                  <a:gd name="T41" fmla="*/ 168 h 191"/>
                  <a:gd name="T42" fmla="*/ 20 w 196"/>
                  <a:gd name="T43" fmla="*/ 186 h 191"/>
                  <a:gd name="T44" fmla="*/ 65 w 196"/>
                  <a:gd name="T45" fmla="*/ 191 h 191"/>
                  <a:gd name="T46" fmla="*/ 109 w 196"/>
                  <a:gd name="T47" fmla="*/ 186 h 191"/>
                  <a:gd name="T48" fmla="*/ 127 w 196"/>
                  <a:gd name="T49" fmla="*/ 168 h 191"/>
                  <a:gd name="T50" fmla="*/ 125 w 196"/>
                  <a:gd name="T51" fmla="*/ 165 h 191"/>
                  <a:gd name="T52" fmla="*/ 71 w 196"/>
                  <a:gd name="T53" fmla="*/ 165 h 191"/>
                  <a:gd name="T54" fmla="*/ 64 w 196"/>
                  <a:gd name="T55" fmla="*/ 165 h 191"/>
                  <a:gd name="T56" fmla="*/ 58 w 196"/>
                  <a:gd name="T57" fmla="*/ 165 h 191"/>
                  <a:gd name="T58" fmla="*/ 11 w 196"/>
                  <a:gd name="T59" fmla="*/ 165 h 191"/>
                  <a:gd name="T60" fmla="*/ 64 w 196"/>
                  <a:gd name="T61" fmla="*/ 36 h 191"/>
                  <a:gd name="T62" fmla="*/ 64 w 196"/>
                  <a:gd name="T63" fmla="*/ 36 h 191"/>
                  <a:gd name="T64" fmla="*/ 65 w 196"/>
                  <a:gd name="T65" fmla="*/ 36 h 191"/>
                  <a:gd name="T66" fmla="*/ 118 w 196"/>
                  <a:gd name="T67" fmla="*/ 165 h 191"/>
                  <a:gd name="T68" fmla="*/ 71 w 196"/>
                  <a:gd name="T69" fmla="*/ 165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6" h="191">
                    <a:moveTo>
                      <a:pt x="125" y="165"/>
                    </a:moveTo>
                    <a:cubicBezTo>
                      <a:pt x="125" y="165"/>
                      <a:pt x="125" y="165"/>
                      <a:pt x="125" y="165"/>
                    </a:cubicBezTo>
                    <a:cubicBezTo>
                      <a:pt x="125" y="164"/>
                      <a:pt x="125" y="163"/>
                      <a:pt x="125" y="163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76" y="22"/>
                      <a:pt x="80" y="17"/>
                      <a:pt x="80" y="17"/>
                    </a:cubicBezTo>
                    <a:cubicBezTo>
                      <a:pt x="80" y="17"/>
                      <a:pt x="94" y="6"/>
                      <a:pt x="196" y="37"/>
                    </a:cubicBezTo>
                    <a:cubicBezTo>
                      <a:pt x="196" y="14"/>
                      <a:pt x="196" y="14"/>
                      <a:pt x="196" y="14"/>
                    </a:cubicBezTo>
                    <a:cubicBezTo>
                      <a:pt x="172" y="8"/>
                      <a:pt x="127" y="1"/>
                      <a:pt x="78" y="8"/>
                    </a:cubicBezTo>
                    <a:cubicBezTo>
                      <a:pt x="78" y="8"/>
                      <a:pt x="74" y="14"/>
                      <a:pt x="68" y="15"/>
                    </a:cubicBezTo>
                    <a:cubicBezTo>
                      <a:pt x="68" y="14"/>
                      <a:pt x="68" y="14"/>
                      <a:pt x="68" y="14"/>
                    </a:cubicBezTo>
                    <a:cubicBezTo>
                      <a:pt x="68" y="12"/>
                      <a:pt x="66" y="11"/>
                      <a:pt x="64" y="11"/>
                    </a:cubicBezTo>
                    <a:cubicBezTo>
                      <a:pt x="62" y="11"/>
                      <a:pt x="61" y="12"/>
                      <a:pt x="61" y="14"/>
                    </a:cubicBezTo>
                    <a:cubicBezTo>
                      <a:pt x="52" y="11"/>
                      <a:pt x="55" y="3"/>
                      <a:pt x="55" y="3"/>
                    </a:cubicBezTo>
                    <a:cubicBezTo>
                      <a:pt x="55" y="3"/>
                      <a:pt x="52" y="0"/>
                      <a:pt x="51" y="3"/>
                    </a:cubicBezTo>
                    <a:cubicBezTo>
                      <a:pt x="50" y="5"/>
                      <a:pt x="49" y="17"/>
                      <a:pt x="61" y="21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4" y="163"/>
                      <a:pt x="4" y="163"/>
                      <a:pt x="4" y="163"/>
                    </a:cubicBezTo>
                    <a:cubicBezTo>
                      <a:pt x="4" y="163"/>
                      <a:pt x="4" y="164"/>
                      <a:pt x="4" y="165"/>
                    </a:cubicBezTo>
                    <a:cubicBezTo>
                      <a:pt x="4" y="165"/>
                      <a:pt x="4" y="165"/>
                      <a:pt x="4" y="165"/>
                    </a:cubicBezTo>
                    <a:cubicBezTo>
                      <a:pt x="1" y="165"/>
                      <a:pt x="0" y="167"/>
                      <a:pt x="2" y="168"/>
                    </a:cubicBezTo>
                    <a:cubicBezTo>
                      <a:pt x="2" y="168"/>
                      <a:pt x="18" y="184"/>
                      <a:pt x="20" y="186"/>
                    </a:cubicBezTo>
                    <a:cubicBezTo>
                      <a:pt x="20" y="186"/>
                      <a:pt x="25" y="191"/>
                      <a:pt x="65" y="191"/>
                    </a:cubicBezTo>
                    <a:cubicBezTo>
                      <a:pt x="104" y="191"/>
                      <a:pt x="109" y="186"/>
                      <a:pt x="109" y="186"/>
                    </a:cubicBezTo>
                    <a:cubicBezTo>
                      <a:pt x="111" y="184"/>
                      <a:pt x="127" y="168"/>
                      <a:pt x="127" y="168"/>
                    </a:cubicBezTo>
                    <a:cubicBezTo>
                      <a:pt x="129" y="167"/>
                      <a:pt x="128" y="165"/>
                      <a:pt x="125" y="165"/>
                    </a:cubicBezTo>
                    <a:close/>
                    <a:moveTo>
                      <a:pt x="71" y="165"/>
                    </a:moveTo>
                    <a:cubicBezTo>
                      <a:pt x="68" y="165"/>
                      <a:pt x="65" y="165"/>
                      <a:pt x="64" y="165"/>
                    </a:cubicBezTo>
                    <a:cubicBezTo>
                      <a:pt x="64" y="165"/>
                      <a:pt x="61" y="165"/>
                      <a:pt x="58" y="165"/>
                    </a:cubicBezTo>
                    <a:cubicBezTo>
                      <a:pt x="11" y="165"/>
                      <a:pt x="11" y="165"/>
                      <a:pt x="11" y="165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4" y="36"/>
                      <a:pt x="64" y="36"/>
                      <a:pt x="64" y="36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118" y="165"/>
                      <a:pt x="118" y="165"/>
                      <a:pt x="118" y="165"/>
                    </a:cubicBezTo>
                    <a:lnTo>
                      <a:pt x="71" y="165"/>
                    </a:ln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7" name="Freeform 88"/>
              <p:cNvSpPr>
                <a:spLocks noEditPoints="1"/>
              </p:cNvSpPr>
              <p:nvPr/>
            </p:nvSpPr>
            <p:spPr bwMode="auto">
              <a:xfrm>
                <a:off x="6073776" y="2906713"/>
                <a:ext cx="109538" cy="177800"/>
              </a:xfrm>
              <a:custGeom>
                <a:avLst/>
                <a:gdLst>
                  <a:gd name="T0" fmla="*/ 29 w 29"/>
                  <a:gd name="T1" fmla="*/ 0 h 47"/>
                  <a:gd name="T2" fmla="*/ 0 w 29"/>
                  <a:gd name="T3" fmla="*/ 0 h 47"/>
                  <a:gd name="T4" fmla="*/ 0 w 29"/>
                  <a:gd name="T5" fmla="*/ 47 h 47"/>
                  <a:gd name="T6" fmla="*/ 29 w 29"/>
                  <a:gd name="T7" fmla="*/ 47 h 47"/>
                  <a:gd name="T8" fmla="*/ 29 w 29"/>
                  <a:gd name="T9" fmla="*/ 0 h 47"/>
                  <a:gd name="T10" fmla="*/ 14 w 29"/>
                  <a:gd name="T11" fmla="*/ 28 h 47"/>
                  <a:gd name="T12" fmla="*/ 8 w 29"/>
                  <a:gd name="T13" fmla="*/ 21 h 47"/>
                  <a:gd name="T14" fmla="*/ 14 w 29"/>
                  <a:gd name="T15" fmla="*/ 14 h 47"/>
                  <a:gd name="T16" fmla="*/ 21 w 29"/>
                  <a:gd name="T17" fmla="*/ 21 h 47"/>
                  <a:gd name="T18" fmla="*/ 14 w 29"/>
                  <a:gd name="T19" fmla="*/ 28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7">
                    <a:moveTo>
                      <a:pt x="2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29" y="47"/>
                      <a:pt x="29" y="47"/>
                      <a:pt x="29" y="47"/>
                    </a:cubicBezTo>
                    <a:lnTo>
                      <a:pt x="29" y="0"/>
                    </a:lnTo>
                    <a:close/>
                    <a:moveTo>
                      <a:pt x="14" y="28"/>
                    </a:moveTo>
                    <a:cubicBezTo>
                      <a:pt x="11" y="28"/>
                      <a:pt x="8" y="25"/>
                      <a:pt x="8" y="21"/>
                    </a:cubicBezTo>
                    <a:cubicBezTo>
                      <a:pt x="8" y="17"/>
                      <a:pt x="11" y="14"/>
                      <a:pt x="14" y="14"/>
                    </a:cubicBezTo>
                    <a:cubicBezTo>
                      <a:pt x="18" y="14"/>
                      <a:pt x="21" y="17"/>
                      <a:pt x="21" y="21"/>
                    </a:cubicBezTo>
                    <a:cubicBezTo>
                      <a:pt x="21" y="25"/>
                      <a:pt x="18" y="28"/>
                      <a:pt x="14" y="28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8" name="Freeform 89"/>
              <p:cNvSpPr/>
              <p:nvPr/>
            </p:nvSpPr>
            <p:spPr bwMode="auto">
              <a:xfrm>
                <a:off x="5959476" y="3917951"/>
                <a:ext cx="336550" cy="101600"/>
              </a:xfrm>
              <a:custGeom>
                <a:avLst/>
                <a:gdLst>
                  <a:gd name="T0" fmla="*/ 0 w 89"/>
                  <a:gd name="T1" fmla="*/ 27 h 27"/>
                  <a:gd name="T2" fmla="*/ 89 w 89"/>
                  <a:gd name="T3" fmla="*/ 27 h 27"/>
                  <a:gd name="T4" fmla="*/ 89 w 89"/>
                  <a:gd name="T5" fmla="*/ 19 h 27"/>
                  <a:gd name="T6" fmla="*/ 58 w 89"/>
                  <a:gd name="T7" fmla="*/ 0 h 27"/>
                  <a:gd name="T8" fmla="*/ 31 w 89"/>
                  <a:gd name="T9" fmla="*/ 0 h 27"/>
                  <a:gd name="T10" fmla="*/ 0 w 89"/>
                  <a:gd name="T11" fmla="*/ 19 h 27"/>
                  <a:gd name="T12" fmla="*/ 0 w 89"/>
                  <a:gd name="T1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9" h="27">
                    <a:moveTo>
                      <a:pt x="0" y="27"/>
                    </a:moveTo>
                    <a:cubicBezTo>
                      <a:pt x="89" y="27"/>
                      <a:pt x="89" y="27"/>
                      <a:pt x="89" y="27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73" y="12"/>
                      <a:pt x="5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6" y="12"/>
                      <a:pt x="0" y="19"/>
                      <a:pt x="0" y="19"/>
                    </a:cubicBez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9" name="Freeform 90"/>
              <p:cNvSpPr/>
              <p:nvPr/>
            </p:nvSpPr>
            <p:spPr bwMode="auto">
              <a:xfrm>
                <a:off x="6076951" y="3508376"/>
                <a:ext cx="101599" cy="390526"/>
              </a:xfrm>
              <a:custGeom>
                <a:avLst/>
                <a:gdLst>
                  <a:gd name="T0" fmla="*/ 0 w 27"/>
                  <a:gd name="T1" fmla="*/ 9 h 103"/>
                  <a:gd name="T2" fmla="*/ 0 w 27"/>
                  <a:gd name="T3" fmla="*/ 11 h 103"/>
                  <a:gd name="T4" fmla="*/ 0 w 27"/>
                  <a:gd name="T5" fmla="*/ 11 h 103"/>
                  <a:gd name="T6" fmla="*/ 2 w 27"/>
                  <a:gd name="T7" fmla="*/ 103 h 103"/>
                  <a:gd name="T8" fmla="*/ 25 w 27"/>
                  <a:gd name="T9" fmla="*/ 103 h 103"/>
                  <a:gd name="T10" fmla="*/ 27 w 27"/>
                  <a:gd name="T11" fmla="*/ 11 h 103"/>
                  <a:gd name="T12" fmla="*/ 27 w 27"/>
                  <a:gd name="T13" fmla="*/ 11 h 103"/>
                  <a:gd name="T14" fmla="*/ 27 w 27"/>
                  <a:gd name="T15" fmla="*/ 9 h 103"/>
                  <a:gd name="T16" fmla="*/ 24 w 27"/>
                  <a:gd name="T17" fmla="*/ 0 h 103"/>
                  <a:gd name="T18" fmla="*/ 3 w 27"/>
                  <a:gd name="T19" fmla="*/ 0 h 103"/>
                  <a:gd name="T20" fmla="*/ 0 w 27"/>
                  <a:gd name="T21" fmla="*/ 9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103">
                    <a:moveTo>
                      <a:pt x="0" y="9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03"/>
                      <a:pt x="2" y="103"/>
                      <a:pt x="2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7" y="9"/>
                      <a:pt x="27" y="5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5"/>
                      <a:pt x="0" y="9"/>
                      <a:pt x="0" y="9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0" name="Freeform 91"/>
              <p:cNvSpPr/>
              <p:nvPr/>
            </p:nvSpPr>
            <p:spPr bwMode="auto">
              <a:xfrm>
                <a:off x="6076951" y="2767013"/>
                <a:ext cx="98425" cy="120650"/>
              </a:xfrm>
              <a:custGeom>
                <a:avLst/>
                <a:gdLst>
                  <a:gd name="T0" fmla="*/ 5 w 26"/>
                  <a:gd name="T1" fmla="*/ 32 h 32"/>
                  <a:gd name="T2" fmla="*/ 12 w 26"/>
                  <a:gd name="T3" fmla="*/ 32 h 32"/>
                  <a:gd name="T4" fmla="*/ 13 w 26"/>
                  <a:gd name="T5" fmla="*/ 32 h 32"/>
                  <a:gd name="T6" fmla="*/ 21 w 26"/>
                  <a:gd name="T7" fmla="*/ 32 h 32"/>
                  <a:gd name="T8" fmla="*/ 26 w 26"/>
                  <a:gd name="T9" fmla="*/ 10 h 32"/>
                  <a:gd name="T10" fmla="*/ 26 w 26"/>
                  <a:gd name="T11" fmla="*/ 4 h 32"/>
                  <a:gd name="T12" fmla="*/ 26 w 26"/>
                  <a:gd name="T13" fmla="*/ 4 h 32"/>
                  <a:gd name="T14" fmla="*/ 19 w 26"/>
                  <a:gd name="T15" fmla="*/ 0 h 32"/>
                  <a:gd name="T16" fmla="*/ 13 w 26"/>
                  <a:gd name="T17" fmla="*/ 0 h 32"/>
                  <a:gd name="T18" fmla="*/ 12 w 26"/>
                  <a:gd name="T19" fmla="*/ 0 h 32"/>
                  <a:gd name="T20" fmla="*/ 7 w 26"/>
                  <a:gd name="T21" fmla="*/ 0 h 32"/>
                  <a:gd name="T22" fmla="*/ 0 w 26"/>
                  <a:gd name="T23" fmla="*/ 4 h 32"/>
                  <a:gd name="T24" fmla="*/ 0 w 26"/>
                  <a:gd name="T25" fmla="*/ 4 h 32"/>
                  <a:gd name="T26" fmla="*/ 0 w 26"/>
                  <a:gd name="T27" fmla="*/ 10 h 32"/>
                  <a:gd name="T28" fmla="*/ 5 w 26"/>
                  <a:gd name="T2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32">
                    <a:moveTo>
                      <a:pt x="5" y="32"/>
                    </a:move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13"/>
                      <a:pt x="26" y="10"/>
                      <a:pt x="26" y="1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5" y="13"/>
                      <a:pt x="5" y="32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1" name="Freeform 92"/>
              <p:cNvSpPr/>
              <p:nvPr/>
            </p:nvSpPr>
            <p:spPr bwMode="auto">
              <a:xfrm>
                <a:off x="6556376" y="3538538"/>
                <a:ext cx="142875" cy="30163"/>
              </a:xfrm>
              <a:custGeom>
                <a:avLst/>
                <a:gdLst>
                  <a:gd name="T0" fmla="*/ 35 w 38"/>
                  <a:gd name="T1" fmla="*/ 8 h 8"/>
                  <a:gd name="T2" fmla="*/ 38 w 38"/>
                  <a:gd name="T3" fmla="*/ 4 h 8"/>
                  <a:gd name="T4" fmla="*/ 35 w 38"/>
                  <a:gd name="T5" fmla="*/ 0 h 8"/>
                  <a:gd name="T6" fmla="*/ 4 w 38"/>
                  <a:gd name="T7" fmla="*/ 0 h 8"/>
                  <a:gd name="T8" fmla="*/ 0 w 38"/>
                  <a:gd name="T9" fmla="*/ 4 h 8"/>
                  <a:gd name="T10" fmla="*/ 4 w 38"/>
                  <a:gd name="T11" fmla="*/ 8 h 8"/>
                  <a:gd name="T12" fmla="*/ 35 w 38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8">
                    <a:moveTo>
                      <a:pt x="35" y="8"/>
                    </a:moveTo>
                    <a:cubicBezTo>
                      <a:pt x="36" y="8"/>
                      <a:pt x="38" y="6"/>
                      <a:pt x="38" y="4"/>
                    </a:cubicBezTo>
                    <a:cubicBezTo>
                      <a:pt x="38" y="2"/>
                      <a:pt x="36" y="0"/>
                      <a:pt x="3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lnTo>
                      <a:pt x="35" y="8"/>
                    </a:ln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2" name="Freeform 93"/>
              <p:cNvSpPr/>
              <p:nvPr/>
            </p:nvSpPr>
            <p:spPr bwMode="auto">
              <a:xfrm>
                <a:off x="6503988" y="3417888"/>
                <a:ext cx="260350" cy="106363"/>
              </a:xfrm>
              <a:custGeom>
                <a:avLst/>
                <a:gdLst>
                  <a:gd name="T0" fmla="*/ 40 w 69"/>
                  <a:gd name="T1" fmla="*/ 18 h 28"/>
                  <a:gd name="T2" fmla="*/ 44 w 69"/>
                  <a:gd name="T3" fmla="*/ 3 h 28"/>
                  <a:gd name="T4" fmla="*/ 33 w 69"/>
                  <a:gd name="T5" fmla="*/ 0 h 28"/>
                  <a:gd name="T6" fmla="*/ 23 w 69"/>
                  <a:gd name="T7" fmla="*/ 3 h 28"/>
                  <a:gd name="T8" fmla="*/ 27 w 69"/>
                  <a:gd name="T9" fmla="*/ 18 h 28"/>
                  <a:gd name="T10" fmla="*/ 18 w 69"/>
                  <a:gd name="T11" fmla="*/ 5 h 28"/>
                  <a:gd name="T12" fmla="*/ 7 w 69"/>
                  <a:gd name="T13" fmla="*/ 7 h 28"/>
                  <a:gd name="T14" fmla="*/ 16 w 69"/>
                  <a:gd name="T15" fmla="*/ 28 h 28"/>
                  <a:gd name="T16" fmla="*/ 33 w 69"/>
                  <a:gd name="T17" fmla="*/ 28 h 28"/>
                  <a:gd name="T18" fmla="*/ 34 w 69"/>
                  <a:gd name="T19" fmla="*/ 28 h 28"/>
                  <a:gd name="T20" fmla="*/ 51 w 69"/>
                  <a:gd name="T21" fmla="*/ 28 h 28"/>
                  <a:gd name="T22" fmla="*/ 59 w 69"/>
                  <a:gd name="T23" fmla="*/ 7 h 28"/>
                  <a:gd name="T24" fmla="*/ 49 w 69"/>
                  <a:gd name="T25" fmla="*/ 5 h 28"/>
                  <a:gd name="T26" fmla="*/ 40 w 69"/>
                  <a:gd name="T27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28">
                    <a:moveTo>
                      <a:pt x="40" y="18"/>
                    </a:moveTo>
                    <a:cubicBezTo>
                      <a:pt x="40" y="15"/>
                      <a:pt x="46" y="6"/>
                      <a:pt x="44" y="3"/>
                    </a:cubicBezTo>
                    <a:cubicBezTo>
                      <a:pt x="42" y="0"/>
                      <a:pt x="35" y="0"/>
                      <a:pt x="33" y="0"/>
                    </a:cubicBezTo>
                    <a:cubicBezTo>
                      <a:pt x="32" y="0"/>
                      <a:pt x="24" y="0"/>
                      <a:pt x="23" y="3"/>
                    </a:cubicBezTo>
                    <a:cubicBezTo>
                      <a:pt x="21" y="6"/>
                      <a:pt x="27" y="15"/>
                      <a:pt x="27" y="18"/>
                    </a:cubicBezTo>
                    <a:cubicBezTo>
                      <a:pt x="22" y="17"/>
                      <a:pt x="20" y="7"/>
                      <a:pt x="18" y="5"/>
                    </a:cubicBezTo>
                    <a:cubicBezTo>
                      <a:pt x="16" y="3"/>
                      <a:pt x="10" y="5"/>
                      <a:pt x="7" y="7"/>
                    </a:cubicBezTo>
                    <a:cubicBezTo>
                      <a:pt x="0" y="16"/>
                      <a:pt x="11" y="10"/>
                      <a:pt x="16" y="28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51" y="28"/>
                      <a:pt x="51" y="28"/>
                      <a:pt x="51" y="28"/>
                    </a:cubicBezTo>
                    <a:cubicBezTo>
                      <a:pt x="56" y="10"/>
                      <a:pt x="69" y="12"/>
                      <a:pt x="59" y="7"/>
                    </a:cubicBezTo>
                    <a:cubicBezTo>
                      <a:pt x="57" y="6"/>
                      <a:pt x="51" y="3"/>
                      <a:pt x="49" y="5"/>
                    </a:cubicBezTo>
                    <a:cubicBezTo>
                      <a:pt x="47" y="7"/>
                      <a:pt x="45" y="17"/>
                      <a:pt x="40" y="18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3" name="Freeform 94"/>
              <p:cNvSpPr>
                <a:spLocks noEditPoints="1"/>
              </p:cNvSpPr>
              <p:nvPr/>
            </p:nvSpPr>
            <p:spPr bwMode="auto">
              <a:xfrm>
                <a:off x="6432551" y="3579814"/>
                <a:ext cx="395288" cy="250824"/>
              </a:xfrm>
              <a:custGeom>
                <a:avLst/>
                <a:gdLst>
                  <a:gd name="T0" fmla="*/ 0 w 105"/>
                  <a:gd name="T1" fmla="*/ 66 h 66"/>
                  <a:gd name="T2" fmla="*/ 44 w 105"/>
                  <a:gd name="T3" fmla="*/ 66 h 66"/>
                  <a:gd name="T4" fmla="*/ 52 w 105"/>
                  <a:gd name="T5" fmla="*/ 66 h 66"/>
                  <a:gd name="T6" fmla="*/ 60 w 105"/>
                  <a:gd name="T7" fmla="*/ 66 h 66"/>
                  <a:gd name="T8" fmla="*/ 104 w 105"/>
                  <a:gd name="T9" fmla="*/ 66 h 66"/>
                  <a:gd name="T10" fmla="*/ 104 w 105"/>
                  <a:gd name="T11" fmla="*/ 62 h 66"/>
                  <a:gd name="T12" fmla="*/ 70 w 105"/>
                  <a:gd name="T13" fmla="*/ 0 h 66"/>
                  <a:gd name="T14" fmla="*/ 53 w 105"/>
                  <a:gd name="T15" fmla="*/ 0 h 66"/>
                  <a:gd name="T16" fmla="*/ 51 w 105"/>
                  <a:gd name="T17" fmla="*/ 0 h 66"/>
                  <a:gd name="T18" fmla="*/ 34 w 105"/>
                  <a:gd name="T19" fmla="*/ 0 h 66"/>
                  <a:gd name="T20" fmla="*/ 0 w 105"/>
                  <a:gd name="T21" fmla="*/ 62 h 66"/>
                  <a:gd name="T22" fmla="*/ 0 w 105"/>
                  <a:gd name="T23" fmla="*/ 66 h 66"/>
                  <a:gd name="T24" fmla="*/ 60 w 105"/>
                  <a:gd name="T25" fmla="*/ 44 h 66"/>
                  <a:gd name="T26" fmla="*/ 56 w 105"/>
                  <a:gd name="T27" fmla="*/ 41 h 66"/>
                  <a:gd name="T28" fmla="*/ 54 w 105"/>
                  <a:gd name="T29" fmla="*/ 41 h 66"/>
                  <a:gd name="T30" fmla="*/ 40 w 105"/>
                  <a:gd name="T31" fmla="*/ 35 h 66"/>
                  <a:gd name="T32" fmla="*/ 35 w 105"/>
                  <a:gd name="T33" fmla="*/ 30 h 66"/>
                  <a:gd name="T34" fmla="*/ 38 w 105"/>
                  <a:gd name="T35" fmla="*/ 17 h 66"/>
                  <a:gd name="T36" fmla="*/ 47 w 105"/>
                  <a:gd name="T37" fmla="*/ 13 h 66"/>
                  <a:gd name="T38" fmla="*/ 47 w 105"/>
                  <a:gd name="T39" fmla="*/ 9 h 66"/>
                  <a:gd name="T40" fmla="*/ 49 w 105"/>
                  <a:gd name="T41" fmla="*/ 8 h 66"/>
                  <a:gd name="T42" fmla="*/ 54 w 105"/>
                  <a:gd name="T43" fmla="*/ 8 h 66"/>
                  <a:gd name="T44" fmla="*/ 55 w 105"/>
                  <a:gd name="T45" fmla="*/ 9 h 66"/>
                  <a:gd name="T46" fmla="*/ 55 w 105"/>
                  <a:gd name="T47" fmla="*/ 13 h 66"/>
                  <a:gd name="T48" fmla="*/ 58 w 105"/>
                  <a:gd name="T49" fmla="*/ 13 h 66"/>
                  <a:gd name="T50" fmla="*/ 69 w 105"/>
                  <a:gd name="T51" fmla="*/ 19 h 66"/>
                  <a:gd name="T52" fmla="*/ 68 w 105"/>
                  <a:gd name="T53" fmla="*/ 22 h 66"/>
                  <a:gd name="T54" fmla="*/ 64 w 105"/>
                  <a:gd name="T55" fmla="*/ 25 h 66"/>
                  <a:gd name="T56" fmla="*/ 61 w 105"/>
                  <a:gd name="T57" fmla="*/ 24 h 66"/>
                  <a:gd name="T58" fmla="*/ 61 w 105"/>
                  <a:gd name="T59" fmla="*/ 23 h 66"/>
                  <a:gd name="T60" fmla="*/ 61 w 105"/>
                  <a:gd name="T61" fmla="*/ 23 h 66"/>
                  <a:gd name="T62" fmla="*/ 60 w 105"/>
                  <a:gd name="T63" fmla="*/ 23 h 66"/>
                  <a:gd name="T64" fmla="*/ 56 w 105"/>
                  <a:gd name="T65" fmla="*/ 20 h 66"/>
                  <a:gd name="T66" fmla="*/ 51 w 105"/>
                  <a:gd name="T67" fmla="*/ 20 h 66"/>
                  <a:gd name="T68" fmla="*/ 45 w 105"/>
                  <a:gd name="T69" fmla="*/ 22 h 66"/>
                  <a:gd name="T70" fmla="*/ 44 w 105"/>
                  <a:gd name="T71" fmla="*/ 27 h 66"/>
                  <a:gd name="T72" fmla="*/ 48 w 105"/>
                  <a:gd name="T73" fmla="*/ 30 h 66"/>
                  <a:gd name="T74" fmla="*/ 48 w 105"/>
                  <a:gd name="T75" fmla="*/ 30 h 66"/>
                  <a:gd name="T76" fmla="*/ 54 w 105"/>
                  <a:gd name="T77" fmla="*/ 32 h 66"/>
                  <a:gd name="T78" fmla="*/ 55 w 105"/>
                  <a:gd name="T79" fmla="*/ 32 h 66"/>
                  <a:gd name="T80" fmla="*/ 70 w 105"/>
                  <a:gd name="T81" fmla="*/ 42 h 66"/>
                  <a:gd name="T82" fmla="*/ 66 w 105"/>
                  <a:gd name="T83" fmla="*/ 54 h 66"/>
                  <a:gd name="T84" fmla="*/ 55 w 105"/>
                  <a:gd name="T85" fmla="*/ 58 h 66"/>
                  <a:gd name="T86" fmla="*/ 55 w 105"/>
                  <a:gd name="T87" fmla="*/ 62 h 66"/>
                  <a:gd name="T88" fmla="*/ 54 w 105"/>
                  <a:gd name="T89" fmla="*/ 63 h 66"/>
                  <a:gd name="T90" fmla="*/ 49 w 105"/>
                  <a:gd name="T91" fmla="*/ 63 h 66"/>
                  <a:gd name="T92" fmla="*/ 47 w 105"/>
                  <a:gd name="T93" fmla="*/ 62 h 66"/>
                  <a:gd name="T94" fmla="*/ 47 w 105"/>
                  <a:gd name="T95" fmla="*/ 57 h 66"/>
                  <a:gd name="T96" fmla="*/ 33 w 105"/>
                  <a:gd name="T97" fmla="*/ 51 h 66"/>
                  <a:gd name="T98" fmla="*/ 33 w 105"/>
                  <a:gd name="T99" fmla="*/ 48 h 66"/>
                  <a:gd name="T100" fmla="*/ 38 w 105"/>
                  <a:gd name="T101" fmla="*/ 45 h 66"/>
                  <a:gd name="T102" fmla="*/ 41 w 105"/>
                  <a:gd name="T103" fmla="*/ 46 h 66"/>
                  <a:gd name="T104" fmla="*/ 41 w 105"/>
                  <a:gd name="T105" fmla="*/ 47 h 66"/>
                  <a:gd name="T106" fmla="*/ 41 w 105"/>
                  <a:gd name="T107" fmla="*/ 47 h 66"/>
                  <a:gd name="T108" fmla="*/ 41 w 105"/>
                  <a:gd name="T109" fmla="*/ 47 h 66"/>
                  <a:gd name="T110" fmla="*/ 42 w 105"/>
                  <a:gd name="T111" fmla="*/ 47 h 66"/>
                  <a:gd name="T112" fmla="*/ 46 w 105"/>
                  <a:gd name="T113" fmla="*/ 49 h 66"/>
                  <a:gd name="T114" fmla="*/ 53 w 105"/>
                  <a:gd name="T115" fmla="*/ 51 h 66"/>
                  <a:gd name="T116" fmla="*/ 59 w 105"/>
                  <a:gd name="T117" fmla="*/ 49 h 66"/>
                  <a:gd name="T118" fmla="*/ 60 w 105"/>
                  <a:gd name="T119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05" h="66">
                    <a:moveTo>
                      <a:pt x="0" y="66"/>
                    </a:moveTo>
                    <a:cubicBezTo>
                      <a:pt x="44" y="66"/>
                      <a:pt x="44" y="66"/>
                      <a:pt x="44" y="66"/>
                    </a:cubicBezTo>
                    <a:cubicBezTo>
                      <a:pt x="48" y="66"/>
                      <a:pt x="51" y="66"/>
                      <a:pt x="52" y="66"/>
                    </a:cubicBezTo>
                    <a:cubicBezTo>
                      <a:pt x="53" y="66"/>
                      <a:pt x="57" y="66"/>
                      <a:pt x="60" y="66"/>
                    </a:cubicBezTo>
                    <a:cubicBezTo>
                      <a:pt x="104" y="66"/>
                      <a:pt x="104" y="66"/>
                      <a:pt x="104" y="66"/>
                    </a:cubicBezTo>
                    <a:cubicBezTo>
                      <a:pt x="104" y="65"/>
                      <a:pt x="104" y="63"/>
                      <a:pt x="104" y="62"/>
                    </a:cubicBezTo>
                    <a:cubicBezTo>
                      <a:pt x="105" y="27"/>
                      <a:pt x="75" y="12"/>
                      <a:pt x="70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9" y="12"/>
                      <a:pt x="0" y="27"/>
                      <a:pt x="0" y="62"/>
                    </a:cubicBezTo>
                    <a:cubicBezTo>
                      <a:pt x="0" y="63"/>
                      <a:pt x="0" y="65"/>
                      <a:pt x="0" y="66"/>
                    </a:cubicBezTo>
                    <a:close/>
                    <a:moveTo>
                      <a:pt x="60" y="44"/>
                    </a:moveTo>
                    <a:cubicBezTo>
                      <a:pt x="59" y="43"/>
                      <a:pt x="58" y="42"/>
                      <a:pt x="56" y="41"/>
                    </a:cubicBezTo>
                    <a:cubicBezTo>
                      <a:pt x="54" y="41"/>
                      <a:pt x="54" y="41"/>
                      <a:pt x="54" y="41"/>
                    </a:cubicBezTo>
                    <a:cubicBezTo>
                      <a:pt x="50" y="39"/>
                      <a:pt x="42" y="36"/>
                      <a:pt x="40" y="35"/>
                    </a:cubicBezTo>
                    <a:cubicBezTo>
                      <a:pt x="38" y="34"/>
                      <a:pt x="36" y="32"/>
                      <a:pt x="35" y="30"/>
                    </a:cubicBezTo>
                    <a:cubicBezTo>
                      <a:pt x="32" y="26"/>
                      <a:pt x="33" y="20"/>
                      <a:pt x="38" y="17"/>
                    </a:cubicBezTo>
                    <a:cubicBezTo>
                      <a:pt x="40" y="15"/>
                      <a:pt x="43" y="13"/>
                      <a:pt x="47" y="13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8"/>
                      <a:pt x="48" y="8"/>
                      <a:pt x="49" y="8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54" y="8"/>
                      <a:pt x="55" y="8"/>
                      <a:pt x="55" y="9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6" y="13"/>
                      <a:pt x="57" y="13"/>
                      <a:pt x="58" y="13"/>
                    </a:cubicBezTo>
                    <a:cubicBezTo>
                      <a:pt x="62" y="14"/>
                      <a:pt x="66" y="16"/>
                      <a:pt x="69" y="19"/>
                    </a:cubicBezTo>
                    <a:cubicBezTo>
                      <a:pt x="69" y="20"/>
                      <a:pt x="69" y="21"/>
                      <a:pt x="68" y="22"/>
                    </a:cubicBezTo>
                    <a:cubicBezTo>
                      <a:pt x="68" y="24"/>
                      <a:pt x="66" y="25"/>
                      <a:pt x="64" y="25"/>
                    </a:cubicBezTo>
                    <a:cubicBezTo>
                      <a:pt x="63" y="25"/>
                      <a:pt x="62" y="25"/>
                      <a:pt x="61" y="24"/>
                    </a:cubicBezTo>
                    <a:cubicBezTo>
                      <a:pt x="61" y="24"/>
                      <a:pt x="61" y="24"/>
                      <a:pt x="61" y="23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1" y="23"/>
                      <a:pt x="60" y="23"/>
                      <a:pt x="60" y="23"/>
                    </a:cubicBezTo>
                    <a:cubicBezTo>
                      <a:pt x="59" y="22"/>
                      <a:pt x="57" y="21"/>
                      <a:pt x="56" y="20"/>
                    </a:cubicBezTo>
                    <a:cubicBezTo>
                      <a:pt x="54" y="20"/>
                      <a:pt x="53" y="20"/>
                      <a:pt x="51" y="20"/>
                    </a:cubicBezTo>
                    <a:cubicBezTo>
                      <a:pt x="49" y="20"/>
                      <a:pt x="47" y="20"/>
                      <a:pt x="45" y="22"/>
                    </a:cubicBezTo>
                    <a:cubicBezTo>
                      <a:pt x="43" y="23"/>
                      <a:pt x="43" y="25"/>
                      <a:pt x="44" y="27"/>
                    </a:cubicBezTo>
                    <a:cubicBezTo>
                      <a:pt x="45" y="28"/>
                      <a:pt x="46" y="29"/>
                      <a:pt x="48" y="30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9" y="30"/>
                      <a:pt x="52" y="31"/>
                      <a:pt x="54" y="32"/>
                    </a:cubicBezTo>
                    <a:cubicBezTo>
                      <a:pt x="55" y="32"/>
                      <a:pt x="55" y="32"/>
                      <a:pt x="55" y="32"/>
                    </a:cubicBezTo>
                    <a:cubicBezTo>
                      <a:pt x="60" y="34"/>
                      <a:pt x="68" y="37"/>
                      <a:pt x="70" y="42"/>
                    </a:cubicBezTo>
                    <a:cubicBezTo>
                      <a:pt x="72" y="46"/>
                      <a:pt x="70" y="51"/>
                      <a:pt x="66" y="54"/>
                    </a:cubicBezTo>
                    <a:cubicBezTo>
                      <a:pt x="63" y="56"/>
                      <a:pt x="59" y="57"/>
                      <a:pt x="55" y="58"/>
                    </a:cubicBezTo>
                    <a:cubicBezTo>
                      <a:pt x="55" y="62"/>
                      <a:pt x="55" y="62"/>
                      <a:pt x="55" y="62"/>
                    </a:cubicBezTo>
                    <a:cubicBezTo>
                      <a:pt x="55" y="62"/>
                      <a:pt x="54" y="63"/>
                      <a:pt x="54" y="63"/>
                    </a:cubicBezTo>
                    <a:cubicBezTo>
                      <a:pt x="49" y="63"/>
                      <a:pt x="49" y="63"/>
                      <a:pt x="49" y="63"/>
                    </a:cubicBezTo>
                    <a:cubicBezTo>
                      <a:pt x="48" y="63"/>
                      <a:pt x="47" y="62"/>
                      <a:pt x="47" y="62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2" y="57"/>
                      <a:pt x="36" y="55"/>
                      <a:pt x="33" y="51"/>
                    </a:cubicBezTo>
                    <a:cubicBezTo>
                      <a:pt x="33" y="50"/>
                      <a:pt x="33" y="49"/>
                      <a:pt x="33" y="48"/>
                    </a:cubicBezTo>
                    <a:cubicBezTo>
                      <a:pt x="34" y="46"/>
                      <a:pt x="36" y="45"/>
                      <a:pt x="38" y="45"/>
                    </a:cubicBezTo>
                    <a:cubicBezTo>
                      <a:pt x="39" y="45"/>
                      <a:pt x="40" y="46"/>
                      <a:pt x="41" y="46"/>
                    </a:cubicBezTo>
                    <a:cubicBezTo>
                      <a:pt x="41" y="46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7"/>
                      <a:pt x="41" y="47"/>
                      <a:pt x="42" y="47"/>
                    </a:cubicBezTo>
                    <a:cubicBezTo>
                      <a:pt x="43" y="48"/>
                      <a:pt x="45" y="49"/>
                      <a:pt x="46" y="49"/>
                    </a:cubicBezTo>
                    <a:cubicBezTo>
                      <a:pt x="48" y="50"/>
                      <a:pt x="51" y="51"/>
                      <a:pt x="53" y="51"/>
                    </a:cubicBezTo>
                    <a:cubicBezTo>
                      <a:pt x="55" y="51"/>
                      <a:pt x="57" y="50"/>
                      <a:pt x="59" y="49"/>
                    </a:cubicBezTo>
                    <a:cubicBezTo>
                      <a:pt x="60" y="48"/>
                      <a:pt x="61" y="46"/>
                      <a:pt x="60" y="44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4" name="Freeform 95"/>
              <p:cNvSpPr/>
              <p:nvPr/>
            </p:nvSpPr>
            <p:spPr bwMode="auto">
              <a:xfrm>
                <a:off x="6386513" y="3841751"/>
                <a:ext cx="482600" cy="101600"/>
              </a:xfrm>
              <a:custGeom>
                <a:avLst/>
                <a:gdLst>
                  <a:gd name="T0" fmla="*/ 125 w 128"/>
                  <a:gd name="T1" fmla="*/ 0 h 27"/>
                  <a:gd name="T2" fmla="*/ 70 w 128"/>
                  <a:gd name="T3" fmla="*/ 0 h 27"/>
                  <a:gd name="T4" fmla="*/ 64 w 128"/>
                  <a:gd name="T5" fmla="*/ 0 h 27"/>
                  <a:gd name="T6" fmla="*/ 58 w 128"/>
                  <a:gd name="T7" fmla="*/ 0 h 27"/>
                  <a:gd name="T8" fmla="*/ 3 w 128"/>
                  <a:gd name="T9" fmla="*/ 0 h 27"/>
                  <a:gd name="T10" fmla="*/ 2 w 128"/>
                  <a:gd name="T11" fmla="*/ 4 h 27"/>
                  <a:gd name="T12" fmla="*/ 19 w 128"/>
                  <a:gd name="T13" fmla="*/ 21 h 27"/>
                  <a:gd name="T14" fmla="*/ 64 w 128"/>
                  <a:gd name="T15" fmla="*/ 27 h 27"/>
                  <a:gd name="T16" fmla="*/ 109 w 128"/>
                  <a:gd name="T17" fmla="*/ 21 h 27"/>
                  <a:gd name="T18" fmla="*/ 126 w 128"/>
                  <a:gd name="T19" fmla="*/ 4 h 27"/>
                  <a:gd name="T20" fmla="*/ 125 w 128"/>
                  <a:gd name="T2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8" h="27">
                    <a:moveTo>
                      <a:pt x="125" y="0"/>
                    </a:moveTo>
                    <a:cubicBezTo>
                      <a:pt x="70" y="0"/>
                      <a:pt x="70" y="0"/>
                      <a:pt x="70" y="0"/>
                    </a:cubicBezTo>
                    <a:cubicBezTo>
                      <a:pt x="68" y="0"/>
                      <a:pt x="65" y="0"/>
                      <a:pt x="64" y="0"/>
                    </a:cubicBezTo>
                    <a:cubicBezTo>
                      <a:pt x="63" y="0"/>
                      <a:pt x="61" y="0"/>
                      <a:pt x="5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2" y="4"/>
                    </a:cubicBezTo>
                    <a:cubicBezTo>
                      <a:pt x="2" y="4"/>
                      <a:pt x="17" y="19"/>
                      <a:pt x="19" y="21"/>
                    </a:cubicBezTo>
                    <a:cubicBezTo>
                      <a:pt x="19" y="21"/>
                      <a:pt x="24" y="27"/>
                      <a:pt x="64" y="27"/>
                    </a:cubicBezTo>
                    <a:cubicBezTo>
                      <a:pt x="103" y="27"/>
                      <a:pt x="109" y="21"/>
                      <a:pt x="109" y="21"/>
                    </a:cubicBezTo>
                    <a:cubicBezTo>
                      <a:pt x="111" y="19"/>
                      <a:pt x="126" y="4"/>
                      <a:pt x="126" y="4"/>
                    </a:cubicBezTo>
                    <a:cubicBezTo>
                      <a:pt x="128" y="2"/>
                      <a:pt x="127" y="0"/>
                      <a:pt x="125" y="0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5" name="Freeform 96"/>
              <p:cNvSpPr/>
              <p:nvPr/>
            </p:nvSpPr>
            <p:spPr bwMode="auto">
              <a:xfrm>
                <a:off x="6194426" y="2967038"/>
                <a:ext cx="498475" cy="458788"/>
              </a:xfrm>
              <a:custGeom>
                <a:avLst/>
                <a:gdLst>
                  <a:gd name="T0" fmla="*/ 99 w 132"/>
                  <a:gd name="T1" fmla="*/ 72 h 121"/>
                  <a:gd name="T2" fmla="*/ 110 w 132"/>
                  <a:gd name="T3" fmla="*/ 86 h 121"/>
                  <a:gd name="T4" fmla="*/ 111 w 132"/>
                  <a:gd name="T5" fmla="*/ 87 h 121"/>
                  <a:gd name="T6" fmla="*/ 111 w 132"/>
                  <a:gd name="T7" fmla="*/ 90 h 121"/>
                  <a:gd name="T8" fmla="*/ 99 w 132"/>
                  <a:gd name="T9" fmla="*/ 120 h 121"/>
                  <a:gd name="T10" fmla="*/ 100 w 132"/>
                  <a:gd name="T11" fmla="*/ 120 h 121"/>
                  <a:gd name="T12" fmla="*/ 101 w 132"/>
                  <a:gd name="T13" fmla="*/ 121 h 121"/>
                  <a:gd name="T14" fmla="*/ 102 w 132"/>
                  <a:gd name="T15" fmla="*/ 120 h 121"/>
                  <a:gd name="T16" fmla="*/ 108 w 132"/>
                  <a:gd name="T17" fmla="*/ 117 h 121"/>
                  <a:gd name="T18" fmla="*/ 114 w 132"/>
                  <a:gd name="T19" fmla="*/ 102 h 121"/>
                  <a:gd name="T20" fmla="*/ 115 w 132"/>
                  <a:gd name="T21" fmla="*/ 102 h 121"/>
                  <a:gd name="T22" fmla="*/ 116 w 132"/>
                  <a:gd name="T23" fmla="*/ 102 h 121"/>
                  <a:gd name="T24" fmla="*/ 121 w 132"/>
                  <a:gd name="T25" fmla="*/ 114 h 121"/>
                  <a:gd name="T26" fmla="*/ 123 w 132"/>
                  <a:gd name="T27" fmla="*/ 117 h 121"/>
                  <a:gd name="T28" fmla="*/ 128 w 132"/>
                  <a:gd name="T29" fmla="*/ 120 h 121"/>
                  <a:gd name="T30" fmla="*/ 130 w 132"/>
                  <a:gd name="T31" fmla="*/ 121 h 121"/>
                  <a:gd name="T32" fmla="*/ 131 w 132"/>
                  <a:gd name="T33" fmla="*/ 121 h 121"/>
                  <a:gd name="T34" fmla="*/ 132 w 132"/>
                  <a:gd name="T35" fmla="*/ 120 h 121"/>
                  <a:gd name="T36" fmla="*/ 128 w 132"/>
                  <a:gd name="T37" fmla="*/ 111 h 121"/>
                  <a:gd name="T38" fmla="*/ 119 w 132"/>
                  <a:gd name="T39" fmla="*/ 90 h 121"/>
                  <a:gd name="T40" fmla="*/ 119 w 132"/>
                  <a:gd name="T41" fmla="*/ 88 h 121"/>
                  <a:gd name="T42" fmla="*/ 131 w 132"/>
                  <a:gd name="T43" fmla="*/ 78 h 121"/>
                  <a:gd name="T44" fmla="*/ 128 w 132"/>
                  <a:gd name="T45" fmla="*/ 76 h 121"/>
                  <a:gd name="T46" fmla="*/ 119 w 132"/>
                  <a:gd name="T47" fmla="*/ 82 h 121"/>
                  <a:gd name="T48" fmla="*/ 119 w 132"/>
                  <a:gd name="T49" fmla="*/ 81 h 121"/>
                  <a:gd name="T50" fmla="*/ 115 w 132"/>
                  <a:gd name="T51" fmla="*/ 77 h 121"/>
                  <a:gd name="T52" fmla="*/ 112 w 132"/>
                  <a:gd name="T53" fmla="*/ 80 h 121"/>
                  <a:gd name="T54" fmla="*/ 106 w 132"/>
                  <a:gd name="T55" fmla="*/ 66 h 121"/>
                  <a:gd name="T56" fmla="*/ 0 w 132"/>
                  <a:gd name="T57" fmla="*/ 0 h 121"/>
                  <a:gd name="T58" fmla="*/ 0 w 132"/>
                  <a:gd name="T59" fmla="*/ 23 h 121"/>
                  <a:gd name="T60" fmla="*/ 99 w 132"/>
                  <a:gd name="T61" fmla="*/ 7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2" h="121">
                    <a:moveTo>
                      <a:pt x="99" y="72"/>
                    </a:moveTo>
                    <a:cubicBezTo>
                      <a:pt x="99" y="72"/>
                      <a:pt x="100" y="81"/>
                      <a:pt x="110" y="86"/>
                    </a:cubicBezTo>
                    <a:cubicBezTo>
                      <a:pt x="110" y="86"/>
                      <a:pt x="111" y="86"/>
                      <a:pt x="111" y="87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107" y="100"/>
                      <a:pt x="103" y="110"/>
                      <a:pt x="99" y="120"/>
                    </a:cubicBezTo>
                    <a:cubicBezTo>
                      <a:pt x="99" y="120"/>
                      <a:pt x="100" y="120"/>
                      <a:pt x="100" y="120"/>
                    </a:cubicBezTo>
                    <a:cubicBezTo>
                      <a:pt x="100" y="121"/>
                      <a:pt x="101" y="121"/>
                      <a:pt x="101" y="121"/>
                    </a:cubicBezTo>
                    <a:cubicBezTo>
                      <a:pt x="101" y="121"/>
                      <a:pt x="102" y="120"/>
                      <a:pt x="102" y="120"/>
                    </a:cubicBezTo>
                    <a:cubicBezTo>
                      <a:pt x="103" y="119"/>
                      <a:pt x="104" y="117"/>
                      <a:pt x="108" y="117"/>
                    </a:cubicBezTo>
                    <a:cubicBezTo>
                      <a:pt x="110" y="112"/>
                      <a:pt x="112" y="107"/>
                      <a:pt x="114" y="102"/>
                    </a:cubicBezTo>
                    <a:cubicBezTo>
                      <a:pt x="114" y="102"/>
                      <a:pt x="115" y="102"/>
                      <a:pt x="115" y="102"/>
                    </a:cubicBezTo>
                    <a:cubicBezTo>
                      <a:pt x="115" y="102"/>
                      <a:pt x="116" y="102"/>
                      <a:pt x="116" y="102"/>
                    </a:cubicBezTo>
                    <a:cubicBezTo>
                      <a:pt x="118" y="106"/>
                      <a:pt x="120" y="110"/>
                      <a:pt x="121" y="114"/>
                    </a:cubicBezTo>
                    <a:cubicBezTo>
                      <a:pt x="122" y="115"/>
                      <a:pt x="122" y="116"/>
                      <a:pt x="123" y="117"/>
                    </a:cubicBezTo>
                    <a:cubicBezTo>
                      <a:pt x="127" y="117"/>
                      <a:pt x="128" y="119"/>
                      <a:pt x="128" y="120"/>
                    </a:cubicBezTo>
                    <a:cubicBezTo>
                      <a:pt x="129" y="120"/>
                      <a:pt x="129" y="121"/>
                      <a:pt x="130" y="121"/>
                    </a:cubicBezTo>
                    <a:cubicBezTo>
                      <a:pt x="130" y="121"/>
                      <a:pt x="130" y="121"/>
                      <a:pt x="131" y="121"/>
                    </a:cubicBezTo>
                    <a:cubicBezTo>
                      <a:pt x="131" y="120"/>
                      <a:pt x="132" y="120"/>
                      <a:pt x="132" y="120"/>
                    </a:cubicBezTo>
                    <a:cubicBezTo>
                      <a:pt x="131" y="117"/>
                      <a:pt x="129" y="114"/>
                      <a:pt x="128" y="111"/>
                    </a:cubicBezTo>
                    <a:cubicBezTo>
                      <a:pt x="124" y="102"/>
                      <a:pt x="120" y="94"/>
                      <a:pt x="119" y="90"/>
                    </a:cubicBezTo>
                    <a:cubicBezTo>
                      <a:pt x="119" y="88"/>
                      <a:pt x="119" y="88"/>
                      <a:pt x="119" y="88"/>
                    </a:cubicBezTo>
                    <a:cubicBezTo>
                      <a:pt x="127" y="87"/>
                      <a:pt x="131" y="80"/>
                      <a:pt x="131" y="78"/>
                    </a:cubicBezTo>
                    <a:cubicBezTo>
                      <a:pt x="132" y="75"/>
                      <a:pt x="128" y="76"/>
                      <a:pt x="128" y="76"/>
                    </a:cubicBezTo>
                    <a:cubicBezTo>
                      <a:pt x="128" y="76"/>
                      <a:pt x="126" y="82"/>
                      <a:pt x="119" y="82"/>
                    </a:cubicBezTo>
                    <a:cubicBezTo>
                      <a:pt x="119" y="81"/>
                      <a:pt x="119" y="81"/>
                      <a:pt x="119" y="81"/>
                    </a:cubicBezTo>
                    <a:cubicBezTo>
                      <a:pt x="119" y="79"/>
                      <a:pt x="117" y="77"/>
                      <a:pt x="115" y="77"/>
                    </a:cubicBezTo>
                    <a:cubicBezTo>
                      <a:pt x="113" y="77"/>
                      <a:pt x="112" y="78"/>
                      <a:pt x="112" y="80"/>
                    </a:cubicBezTo>
                    <a:cubicBezTo>
                      <a:pt x="105" y="75"/>
                      <a:pt x="106" y="66"/>
                      <a:pt x="106" y="66"/>
                    </a:cubicBezTo>
                    <a:cubicBezTo>
                      <a:pt x="67" y="28"/>
                      <a:pt x="21" y="8"/>
                      <a:pt x="0" y="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94" y="56"/>
                      <a:pt x="99" y="72"/>
                      <a:pt x="99" y="72"/>
                    </a:cubicBezTo>
                    <a:close/>
                  </a:path>
                </a:pathLst>
              </a:custGeom>
              <a:solidFill>
                <a:srgbClr val="405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69" name="矩形 168"/>
          <p:cNvSpPr/>
          <p:nvPr/>
        </p:nvSpPr>
        <p:spPr>
          <a:xfrm>
            <a:off x="1403480" y="3536621"/>
            <a:ext cx="221462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05F8F"/>
                </a:solidFill>
                <a:cs typeface="+mn-ea"/>
                <a:sym typeface="+mn-lt"/>
              </a:rPr>
              <a:t>The second highest-grossing film in history at the time, The year's highest-grossing film</a:t>
            </a:r>
          </a:p>
          <a:p>
            <a:endParaRPr lang="en-US" altLang="zh-CN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pic>
        <p:nvPicPr>
          <p:cNvPr id="3" name="Picture 2" descr="A picture containing piece, sitting, table, cake&#10;&#10;Description automatically generated">
            <a:extLst>
              <a:ext uri="{FF2B5EF4-FFF2-40B4-BE49-F238E27FC236}">
                <a16:creationId xmlns:a16="http://schemas.microsoft.com/office/drawing/2014/main" id="{7712CDE7-B0E0-47E8-B81A-5D7B36AD9B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800781"/>
            <a:ext cx="4198740" cy="2486738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4305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Sentiment Analysis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37948" y="2751391"/>
            <a:ext cx="1997702" cy="2074238"/>
          </a:xfrm>
          <a:prstGeom prst="roundRect">
            <a:avLst/>
          </a:prstGeom>
          <a:noFill/>
          <a:ln w="12700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945770" y="3363838"/>
            <a:ext cx="1871252" cy="628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405F8F"/>
                </a:solidFill>
                <a:cs typeface="+mn-ea"/>
                <a:sym typeface="+mn-lt"/>
              </a:rPr>
              <a:t>Story progression towards a climax and overcomes it</a:t>
            </a:r>
          </a:p>
        </p:txBody>
      </p:sp>
      <p:pic>
        <p:nvPicPr>
          <p:cNvPr id="11" name="Picture 4" descr="Image result for harry potter 1st movie images">
            <a:extLst>
              <a:ext uri="{FF2B5EF4-FFF2-40B4-BE49-F238E27FC236}">
                <a16:creationId xmlns:a16="http://schemas.microsoft.com/office/drawing/2014/main" id="{9249EA58-3A9B-4CE2-9585-ED444D9A1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13683"/>
            <a:ext cx="2901636" cy="216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0A0149-F135-4A06-A4F5-4F603B5A7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627534"/>
            <a:ext cx="3734052" cy="41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96764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4305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Sentiment Analysis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37948" y="2751391"/>
            <a:ext cx="1997702" cy="2074238"/>
          </a:xfrm>
          <a:prstGeom prst="roundRect">
            <a:avLst/>
          </a:prstGeom>
          <a:noFill/>
          <a:ln w="12700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892390" y="2889399"/>
            <a:ext cx="1997702" cy="177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Relationships at lows and highs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They help each other when they need help most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Their personalities complement with each other which make them a great team</a:t>
            </a:r>
          </a:p>
        </p:txBody>
      </p:sp>
      <p:pic>
        <p:nvPicPr>
          <p:cNvPr id="3" name="Picture 2" descr="A person standing posing for the camera&#10;&#10;Description automatically generated">
            <a:extLst>
              <a:ext uri="{FF2B5EF4-FFF2-40B4-BE49-F238E27FC236}">
                <a16:creationId xmlns:a16="http://schemas.microsoft.com/office/drawing/2014/main" id="{5EFC3E81-C260-4D9B-9E27-BFA4E1884C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47" y="676058"/>
            <a:ext cx="3545448" cy="1995685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366FAD0B-9488-4776-8A04-8E0F0743C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645280"/>
            <a:ext cx="3347501" cy="43068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7B5DFB-11AC-42C0-999C-3A80B7FF5407}"/>
              </a:ext>
            </a:extLst>
          </p:cNvPr>
          <p:cNvSpPr txBox="1"/>
          <p:nvPr/>
        </p:nvSpPr>
        <p:spPr>
          <a:xfrm>
            <a:off x="7956376" y="2427734"/>
            <a:ext cx="1369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Harry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Ron</a:t>
            </a:r>
          </a:p>
          <a:p>
            <a:r>
              <a:rPr lang="en-US" dirty="0">
                <a:solidFill>
                  <a:srgbClr val="92D050"/>
                </a:solidFill>
              </a:rPr>
              <a:t>Hermione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899FA47-179D-4C43-AFFD-26D03C6CAC54}"/>
              </a:ext>
            </a:extLst>
          </p:cNvPr>
          <p:cNvSpPr/>
          <p:nvPr/>
        </p:nvSpPr>
        <p:spPr>
          <a:xfrm rot="16200000">
            <a:off x="5786232" y="3397984"/>
            <a:ext cx="579356" cy="2715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18998A6-38D8-4AD9-9FCF-4F92A4DDEE69}"/>
              </a:ext>
            </a:extLst>
          </p:cNvPr>
          <p:cNvSpPr/>
          <p:nvPr/>
        </p:nvSpPr>
        <p:spPr>
          <a:xfrm rot="5400000">
            <a:off x="6506312" y="1789566"/>
            <a:ext cx="579356" cy="27151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39951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文本框 52"/>
          <p:cNvSpPr txBox="1"/>
          <p:nvPr/>
        </p:nvSpPr>
        <p:spPr>
          <a:xfrm>
            <a:off x="1835696" y="2927016"/>
            <a:ext cx="5832648" cy="108489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300" b="1" spc="225" dirty="0">
                <a:solidFill>
                  <a:srgbClr val="405F8F"/>
                </a:solidFill>
                <a:cs typeface="+mn-ea"/>
                <a:sym typeface="+mn-lt"/>
              </a:rPr>
              <a:t>Social Network Analysis</a:t>
            </a:r>
          </a:p>
          <a:p>
            <a:pPr algn="ctr"/>
            <a:endParaRPr lang="en-US" altLang="zh-CN" sz="3300" b="1" spc="225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1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8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E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951316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491500" y="51470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Social Network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6072167" y="1793157"/>
            <a:ext cx="1863845" cy="1135171"/>
            <a:chOff x="8098000" y="1626445"/>
            <a:chExt cx="2485774" cy="1513561"/>
          </a:xfrm>
        </p:grpSpPr>
        <p:sp>
          <p:nvSpPr>
            <p:cNvPr id="35" name="Freeform 6"/>
            <p:cNvSpPr/>
            <p:nvPr/>
          </p:nvSpPr>
          <p:spPr bwMode="auto">
            <a:xfrm>
              <a:off x="8098000" y="1626445"/>
              <a:ext cx="2485774" cy="1513561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solidFill>
              <a:srgbClr val="405F8F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125"/>
                </a:lnSpc>
              </a:pP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6" name="Freeform 6"/>
            <p:cNvSpPr/>
            <p:nvPr/>
          </p:nvSpPr>
          <p:spPr bwMode="auto">
            <a:xfrm>
              <a:off x="8210316" y="1732166"/>
              <a:ext cx="2261142" cy="1302119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125"/>
                </a:lnSpc>
              </a:pP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rot="10800000">
            <a:off x="6082669" y="3042629"/>
            <a:ext cx="1863845" cy="1135171"/>
            <a:chOff x="8098000" y="1626445"/>
            <a:chExt cx="2485774" cy="1513561"/>
          </a:xfrm>
        </p:grpSpPr>
        <p:sp>
          <p:nvSpPr>
            <p:cNvPr id="38" name="Freeform 6"/>
            <p:cNvSpPr/>
            <p:nvPr/>
          </p:nvSpPr>
          <p:spPr bwMode="auto">
            <a:xfrm>
              <a:off x="8098000" y="1626445"/>
              <a:ext cx="2485774" cy="1513561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solidFill>
              <a:srgbClr val="405F8F"/>
            </a:solidFill>
            <a:ln>
              <a:noFill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125"/>
                </a:lnSpc>
              </a:pP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9" name="Freeform 6"/>
            <p:cNvSpPr/>
            <p:nvPr/>
          </p:nvSpPr>
          <p:spPr bwMode="auto">
            <a:xfrm>
              <a:off x="8210316" y="1732166"/>
              <a:ext cx="2261142" cy="1302119"/>
            </a:xfrm>
            <a:custGeom>
              <a:avLst/>
              <a:gdLst>
                <a:gd name="T0" fmla="*/ 675 w 675"/>
                <a:gd name="T1" fmla="*/ 90 h 411"/>
                <a:gd name="T2" fmla="*/ 505 w 675"/>
                <a:gd name="T3" fmla="*/ 45 h 411"/>
                <a:gd name="T4" fmla="*/ 338 w 675"/>
                <a:gd name="T5" fmla="*/ 0 h 411"/>
                <a:gd name="T6" fmla="*/ 170 w 675"/>
                <a:gd name="T7" fmla="*/ 45 h 411"/>
                <a:gd name="T8" fmla="*/ 0 w 675"/>
                <a:gd name="T9" fmla="*/ 90 h 411"/>
                <a:gd name="T10" fmla="*/ 0 w 675"/>
                <a:gd name="T11" fmla="*/ 90 h 411"/>
                <a:gd name="T12" fmla="*/ 0 w 675"/>
                <a:gd name="T13" fmla="*/ 411 h 411"/>
                <a:gd name="T14" fmla="*/ 675 w 675"/>
                <a:gd name="T15" fmla="*/ 411 h 411"/>
                <a:gd name="T16" fmla="*/ 675 w 675"/>
                <a:gd name="T17" fmla="*/ 90 h 411"/>
                <a:gd name="T18" fmla="*/ 675 w 675"/>
                <a:gd name="T19" fmla="*/ 9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5" h="411">
                  <a:moveTo>
                    <a:pt x="675" y="90"/>
                  </a:moveTo>
                  <a:lnTo>
                    <a:pt x="505" y="45"/>
                  </a:lnTo>
                  <a:lnTo>
                    <a:pt x="338" y="0"/>
                  </a:lnTo>
                  <a:lnTo>
                    <a:pt x="170" y="45"/>
                  </a:lnTo>
                  <a:lnTo>
                    <a:pt x="0" y="90"/>
                  </a:lnTo>
                  <a:lnTo>
                    <a:pt x="0" y="90"/>
                  </a:lnTo>
                  <a:lnTo>
                    <a:pt x="0" y="411"/>
                  </a:lnTo>
                  <a:lnTo>
                    <a:pt x="675" y="411"/>
                  </a:lnTo>
                  <a:lnTo>
                    <a:pt x="675" y="90"/>
                  </a:lnTo>
                  <a:lnTo>
                    <a:pt x="675" y="90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756000" rIns="91440" bIns="45720" numCol="1" anchor="t" anchorCtr="0" compatLnSpc="1"/>
            <a:lstStyle/>
            <a:p>
              <a:pPr algn="ctr">
                <a:lnSpc>
                  <a:spcPts val="1125"/>
                </a:lnSpc>
              </a:pPr>
              <a:endParaRPr lang="en-US" altLang="zh-CN" sz="1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文本框 26"/>
          <p:cNvSpPr txBox="1"/>
          <p:nvPr/>
        </p:nvSpPr>
        <p:spPr>
          <a:xfrm>
            <a:off x="6577872" y="2172965"/>
            <a:ext cx="1017924" cy="53091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000" b="1" spc="75" dirty="0">
                <a:solidFill>
                  <a:srgbClr val="405F8F"/>
                </a:solidFill>
                <a:cs typeface="+mn-ea"/>
                <a:sym typeface="+mn-lt"/>
              </a:rPr>
              <a:t>50%</a:t>
            </a:r>
          </a:p>
        </p:txBody>
      </p:sp>
      <p:sp>
        <p:nvSpPr>
          <p:cNvPr id="41" name="文本框 26"/>
          <p:cNvSpPr txBox="1"/>
          <p:nvPr/>
        </p:nvSpPr>
        <p:spPr>
          <a:xfrm>
            <a:off x="6577872" y="3316237"/>
            <a:ext cx="964769" cy="530896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000" b="1" spc="75" dirty="0">
                <a:solidFill>
                  <a:srgbClr val="405F8F"/>
                </a:solidFill>
                <a:cs typeface="+mn-ea"/>
                <a:sym typeface="+mn-lt"/>
              </a:rPr>
              <a:t>50%</a:t>
            </a: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1401864" y="2918803"/>
            <a:ext cx="467030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1401864" y="3085760"/>
            <a:ext cx="467030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4"/>
          <p:cNvSpPr txBox="1"/>
          <p:nvPr/>
        </p:nvSpPr>
        <p:spPr>
          <a:xfrm>
            <a:off x="1403648" y="1880147"/>
            <a:ext cx="3937002" cy="82373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b="1" dirty="0">
                <a:solidFill>
                  <a:srgbClr val="405F8F"/>
                </a:solidFill>
                <a:cs typeface="+mn-ea"/>
              </a:rPr>
              <a:t>A set of relational method to understand and identify the connections among the nodes, characters and entities .</a:t>
            </a:r>
            <a:endParaRPr lang="zh-CN" altLang="en-US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sp>
        <p:nvSpPr>
          <p:cNvPr id="46" name="TextBox 15"/>
          <p:cNvSpPr txBox="1"/>
          <p:nvPr/>
        </p:nvSpPr>
        <p:spPr>
          <a:xfrm flipH="1">
            <a:off x="1381202" y="3237487"/>
            <a:ext cx="2450056" cy="284671"/>
          </a:xfrm>
          <a:prstGeom prst="rect">
            <a:avLst/>
          </a:prstGeom>
          <a:noFill/>
          <a:ln>
            <a:noFill/>
          </a:ln>
        </p:spPr>
        <p:txBody>
          <a:bodyPr wrap="square" lIns="68557" tIns="34279" rIns="68557" bIns="34279">
            <a:spAutoFit/>
          </a:bodyPr>
          <a:lstStyle>
            <a:defPPr>
              <a:defRPr lang="zh-CN"/>
            </a:defPPr>
            <a:lvl1pPr eaLnBrk="0" hangingPunct="0">
              <a:defRPr sz="22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0"/>
            <a:r>
              <a:rPr lang="en-US" sz="1400" dirty="0">
                <a:solidFill>
                  <a:srgbClr val="405F8F"/>
                </a:solidFill>
                <a:latin typeface="+mn-lt"/>
                <a:ea typeface="+mn-ea"/>
                <a:cs typeface="+mn-ea"/>
              </a:rPr>
              <a:t>Network Components</a:t>
            </a:r>
          </a:p>
        </p:txBody>
      </p:sp>
      <p:sp>
        <p:nvSpPr>
          <p:cNvPr id="47" name="TextBox 16"/>
          <p:cNvSpPr txBox="1"/>
          <p:nvPr/>
        </p:nvSpPr>
        <p:spPr>
          <a:xfrm>
            <a:off x="1103916" y="3549668"/>
            <a:ext cx="3937002" cy="669396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05F8F"/>
                </a:solidFill>
                <a:cs typeface="+mn-ea"/>
              </a:rPr>
              <a:t>Nodes - Characters , Entity , Organization etc. </a:t>
            </a:r>
          </a:p>
          <a:p>
            <a:pPr marL="285750" indent="-285750" eaLnBrk="0" hangingPunct="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405F8F"/>
                </a:solidFill>
                <a:cs typeface="+mn-ea"/>
              </a:rPr>
              <a:t>Edges - Relation </a:t>
            </a:r>
          </a:p>
        </p:txBody>
      </p:sp>
      <p:sp>
        <p:nvSpPr>
          <p:cNvPr id="22" name="矩形 47">
            <a:extLst>
              <a:ext uri="{FF2B5EF4-FFF2-40B4-BE49-F238E27FC236}">
                <a16:creationId xmlns:a16="http://schemas.microsoft.com/office/drawing/2014/main" id="{A4408C5B-E135-4E9F-836B-BC904C631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857" y="903094"/>
            <a:ext cx="6839196" cy="33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rgbClr val="405F8F"/>
                </a:solidFill>
                <a:cs typeface="+mn-ea"/>
                <a:sym typeface="+mn-lt"/>
              </a:rPr>
              <a:t>What is Social Network Analysis?</a:t>
            </a:r>
          </a:p>
        </p:txBody>
      </p:sp>
    </p:spTree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491880" y="51470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Social Network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3"/>
          <p:cNvSpPr/>
          <p:nvPr/>
        </p:nvSpPr>
        <p:spPr>
          <a:xfrm>
            <a:off x="2575419" y="1780738"/>
            <a:ext cx="4157379" cy="859530"/>
          </a:xfrm>
          <a:custGeom>
            <a:avLst/>
            <a:gdLst/>
            <a:ahLst/>
            <a:cxnLst/>
            <a:rect l="l" t="t" r="r" b="b"/>
            <a:pathLst>
              <a:path w="6025861" h="1158747">
                <a:moveTo>
                  <a:pt x="575194" y="0"/>
                </a:moveTo>
                <a:lnTo>
                  <a:pt x="1992514" y="0"/>
                </a:lnTo>
                <a:lnTo>
                  <a:pt x="4154179" y="0"/>
                </a:lnTo>
                <a:lnTo>
                  <a:pt x="5571499" y="0"/>
                </a:lnTo>
                <a:lnTo>
                  <a:pt x="5571499" y="474"/>
                </a:lnTo>
                <a:lnTo>
                  <a:pt x="5639364" y="474"/>
                </a:lnTo>
                <a:cubicBezTo>
                  <a:pt x="5661410" y="0"/>
                  <a:pt x="5683924" y="5211"/>
                  <a:pt x="5704562" y="17528"/>
                </a:cubicBezTo>
                <a:cubicBezTo>
                  <a:pt x="5723793" y="28424"/>
                  <a:pt x="5739272" y="44057"/>
                  <a:pt x="5749591" y="62533"/>
                </a:cubicBezTo>
                <a:lnTo>
                  <a:pt x="6008038" y="514473"/>
                </a:lnTo>
                <a:cubicBezTo>
                  <a:pt x="6019294" y="533422"/>
                  <a:pt x="6025861" y="555687"/>
                  <a:pt x="6025861" y="579374"/>
                </a:cubicBezTo>
                <a:cubicBezTo>
                  <a:pt x="6025861" y="603534"/>
                  <a:pt x="6019294" y="625799"/>
                  <a:pt x="6007568" y="644749"/>
                </a:cubicBezTo>
                <a:lnTo>
                  <a:pt x="5749591" y="1096688"/>
                </a:lnTo>
                <a:cubicBezTo>
                  <a:pt x="5738803" y="1114690"/>
                  <a:pt x="5723793" y="1130324"/>
                  <a:pt x="5704562" y="1141693"/>
                </a:cubicBezTo>
                <a:cubicBezTo>
                  <a:pt x="5684393" y="1153536"/>
                  <a:pt x="5662348" y="1158747"/>
                  <a:pt x="5640302" y="1158273"/>
                </a:cubicBezTo>
                <a:lnTo>
                  <a:pt x="5571499" y="1158273"/>
                </a:lnTo>
                <a:lnTo>
                  <a:pt x="5571499" y="1158747"/>
                </a:lnTo>
                <a:lnTo>
                  <a:pt x="4154179" y="1158747"/>
                </a:lnTo>
                <a:lnTo>
                  <a:pt x="1992514" y="1158747"/>
                </a:lnTo>
                <a:lnTo>
                  <a:pt x="575194" y="1158747"/>
                </a:lnTo>
                <a:lnTo>
                  <a:pt x="575194" y="1158273"/>
                </a:lnTo>
                <a:lnTo>
                  <a:pt x="382745" y="1158273"/>
                </a:lnTo>
                <a:cubicBezTo>
                  <a:pt x="362107" y="1158273"/>
                  <a:pt x="340530" y="1153062"/>
                  <a:pt x="321299" y="1141693"/>
                </a:cubicBezTo>
                <a:cubicBezTo>
                  <a:pt x="302069" y="1130324"/>
                  <a:pt x="286590" y="1114690"/>
                  <a:pt x="276270" y="1096215"/>
                </a:cubicBezTo>
                <a:lnTo>
                  <a:pt x="16886" y="642380"/>
                </a:lnTo>
                <a:cubicBezTo>
                  <a:pt x="6098" y="623904"/>
                  <a:pt x="0" y="602587"/>
                  <a:pt x="0" y="579374"/>
                </a:cubicBezTo>
                <a:cubicBezTo>
                  <a:pt x="0" y="556161"/>
                  <a:pt x="6098" y="534843"/>
                  <a:pt x="16886" y="515894"/>
                </a:cubicBezTo>
                <a:lnTo>
                  <a:pt x="275332" y="63954"/>
                </a:lnTo>
                <a:cubicBezTo>
                  <a:pt x="286120" y="45478"/>
                  <a:pt x="301599" y="28898"/>
                  <a:pt x="321299" y="17528"/>
                </a:cubicBezTo>
                <a:cubicBezTo>
                  <a:pt x="339592" y="6633"/>
                  <a:pt x="359762" y="948"/>
                  <a:pt x="379930" y="474"/>
                </a:cubicBezTo>
                <a:lnTo>
                  <a:pt x="575194" y="474"/>
                </a:lnTo>
                <a:close/>
              </a:path>
            </a:pathLst>
          </a:custGeom>
          <a:noFill/>
          <a:ln w="9525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F10E92-7E15-4D09-8F48-DC2268B994FF}"/>
              </a:ext>
            </a:extLst>
          </p:cNvPr>
          <p:cNvGrpSpPr/>
          <p:nvPr/>
        </p:nvGrpSpPr>
        <p:grpSpPr>
          <a:xfrm>
            <a:off x="1259632" y="1661501"/>
            <a:ext cx="1207803" cy="1089251"/>
            <a:chOff x="1744438" y="1752529"/>
            <a:chExt cx="1207803" cy="1089251"/>
          </a:xfrm>
        </p:grpSpPr>
        <p:grpSp>
          <p:nvGrpSpPr>
            <p:cNvPr id="13" name="组合 12"/>
            <p:cNvGrpSpPr/>
            <p:nvPr/>
          </p:nvGrpSpPr>
          <p:grpSpPr>
            <a:xfrm>
              <a:off x="1744438" y="1752529"/>
              <a:ext cx="1207803" cy="1089251"/>
              <a:chOff x="2713211" y="1988840"/>
              <a:chExt cx="1610824" cy="1452335"/>
            </a:xfrm>
          </p:grpSpPr>
          <p:sp>
            <p:nvSpPr>
              <p:cNvPr id="14" name="Freeform 5"/>
              <p:cNvSpPr/>
              <p:nvPr/>
            </p:nvSpPr>
            <p:spPr bwMode="auto">
              <a:xfrm>
                <a:off x="2713211" y="1988840"/>
                <a:ext cx="1610824" cy="145233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5F8F"/>
              </a:solidFill>
              <a:ln w="9525" cap="flat">
                <a:noFill/>
                <a:prstDash val="solid"/>
                <a:miter lim="800000"/>
              </a:ln>
              <a:effectLst>
                <a:outerShdw blurRad="4318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5" name="Freeform 5"/>
              <p:cNvSpPr/>
              <p:nvPr/>
            </p:nvSpPr>
            <p:spPr bwMode="auto">
              <a:xfrm>
                <a:off x="2838739" y="2087520"/>
                <a:ext cx="1359768" cy="125497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 l="-167158" t="-31921" r="-198372" b="-151558"/>
                </a:stretch>
              </a:blipFill>
              <a:ln w="9525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6" name="文本框 26"/>
            <p:cNvSpPr txBox="1"/>
            <p:nvPr/>
          </p:nvSpPr>
          <p:spPr>
            <a:xfrm>
              <a:off x="1879656" y="2143059"/>
              <a:ext cx="1036160" cy="284675"/>
            </a:xfrm>
            <a:prstGeom prst="rect">
              <a:avLst/>
            </a:prstGeom>
            <a:noFill/>
          </p:spPr>
          <p:txBody>
            <a:bodyPr wrap="square" lIns="68562" tIns="34281" rIns="68562" bIns="34281" rtlCol="0">
              <a:spAutoFit/>
            </a:bodyPr>
            <a:lstStyle/>
            <a:p>
              <a:pPr eaLnBrk="0" hangingPunct="0"/>
              <a:r>
                <a:rPr lang="en-US" sz="1400" b="1" dirty="0">
                  <a:solidFill>
                    <a:srgbClr val="405F8F"/>
                  </a:solidFill>
                  <a:cs typeface="+mn-ea"/>
                </a:rPr>
                <a:t>Centrality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C3D458-FC03-4B7A-A240-739CF97EAD56}"/>
              </a:ext>
            </a:extLst>
          </p:cNvPr>
          <p:cNvGrpSpPr/>
          <p:nvPr/>
        </p:nvGrpSpPr>
        <p:grpSpPr>
          <a:xfrm>
            <a:off x="3233167" y="3043885"/>
            <a:ext cx="1244228" cy="1224135"/>
            <a:chOff x="2771800" y="2427734"/>
            <a:chExt cx="1244228" cy="1224135"/>
          </a:xfrm>
        </p:grpSpPr>
        <p:grpSp>
          <p:nvGrpSpPr>
            <p:cNvPr id="17" name="组合 16"/>
            <p:cNvGrpSpPr/>
            <p:nvPr/>
          </p:nvGrpSpPr>
          <p:grpSpPr>
            <a:xfrm>
              <a:off x="2771800" y="2427734"/>
              <a:ext cx="1244228" cy="1224135"/>
              <a:chOff x="2713211" y="1988840"/>
              <a:chExt cx="1610824" cy="1452335"/>
            </a:xfrm>
          </p:grpSpPr>
          <p:sp>
            <p:nvSpPr>
              <p:cNvPr id="18" name="Freeform 5"/>
              <p:cNvSpPr/>
              <p:nvPr/>
            </p:nvSpPr>
            <p:spPr bwMode="auto">
              <a:xfrm>
                <a:off x="2713211" y="1988840"/>
                <a:ext cx="1610824" cy="145233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solidFill>
                <a:srgbClr val="405F8F"/>
              </a:solidFill>
              <a:ln w="9525" cap="flat">
                <a:noFill/>
                <a:prstDash val="solid"/>
                <a:miter lim="800000"/>
              </a:ln>
              <a:effectLst>
                <a:outerShdw blurRad="431800" dist="889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>
                <a:off x="2838739" y="2087520"/>
                <a:ext cx="1359768" cy="125497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 l="-167158" t="-31921" r="-198372" b="-151558"/>
                </a:stretch>
              </a:blipFill>
              <a:ln w="9525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20" name="文本框 26"/>
            <p:cNvSpPr txBox="1"/>
            <p:nvPr/>
          </p:nvSpPr>
          <p:spPr>
            <a:xfrm>
              <a:off x="2930671" y="2683392"/>
              <a:ext cx="1056140" cy="715562"/>
            </a:xfrm>
            <a:prstGeom prst="rect">
              <a:avLst/>
            </a:prstGeom>
            <a:noFill/>
          </p:spPr>
          <p:txBody>
            <a:bodyPr wrap="square" lIns="68562" tIns="34281" rIns="68562" bIns="34281" rtlCol="0">
              <a:spAutoFit/>
            </a:bodyPr>
            <a:lstStyle/>
            <a:p>
              <a:pPr lvl="0" eaLnBrk="0" hangingPunct="0"/>
              <a:r>
                <a:rPr lang="en-US" sz="1400" b="1" dirty="0">
                  <a:solidFill>
                    <a:srgbClr val="405F8F"/>
                  </a:solidFill>
                  <a:cs typeface="+mn-ea"/>
                </a:rPr>
                <a:t>Standard Centrality Measures 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435539" y="2010698"/>
            <a:ext cx="2883846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b="1" dirty="0">
                <a:solidFill>
                  <a:srgbClr val="405F8F"/>
                </a:solidFill>
                <a:cs typeface="+mn-ea"/>
              </a:rPr>
              <a:t>Answers which nodes are at the center of the network</a:t>
            </a:r>
            <a:r>
              <a:rPr lang="en-US" sz="1000" dirty="0"/>
              <a:t>.</a:t>
            </a:r>
          </a:p>
        </p:txBody>
      </p:sp>
      <p:sp>
        <p:nvSpPr>
          <p:cNvPr id="26" name="文本框 26"/>
          <p:cNvSpPr txBox="1"/>
          <p:nvPr/>
        </p:nvSpPr>
        <p:spPr>
          <a:xfrm>
            <a:off x="2656825" y="1942756"/>
            <a:ext cx="728473" cy="530915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000" b="1" spc="75" dirty="0">
                <a:solidFill>
                  <a:srgbClr val="405F8F"/>
                </a:solidFill>
                <a:cs typeface="+mn-ea"/>
                <a:sym typeface="+mn-lt"/>
              </a:rPr>
              <a:t>01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E924C5-40C8-4A99-ADAB-026AD44E3676}"/>
              </a:ext>
            </a:extLst>
          </p:cNvPr>
          <p:cNvGrpSpPr/>
          <p:nvPr/>
        </p:nvGrpSpPr>
        <p:grpSpPr>
          <a:xfrm>
            <a:off x="4510089" y="3147814"/>
            <a:ext cx="4157379" cy="942705"/>
            <a:chOff x="4104114" y="2920623"/>
            <a:chExt cx="4157379" cy="942705"/>
          </a:xfrm>
        </p:grpSpPr>
        <p:sp>
          <p:nvSpPr>
            <p:cNvPr id="27" name="矩形 3"/>
            <p:cNvSpPr/>
            <p:nvPr/>
          </p:nvSpPr>
          <p:spPr>
            <a:xfrm>
              <a:off x="4104114" y="3003798"/>
              <a:ext cx="4157379" cy="859530"/>
            </a:xfrm>
            <a:custGeom>
              <a:avLst/>
              <a:gdLst/>
              <a:ahLst/>
              <a:cxnLst/>
              <a:rect l="l" t="t" r="r" b="b"/>
              <a:pathLst>
                <a:path w="6025861" h="1158747">
                  <a:moveTo>
                    <a:pt x="575194" y="0"/>
                  </a:moveTo>
                  <a:lnTo>
                    <a:pt x="1992514" y="0"/>
                  </a:lnTo>
                  <a:lnTo>
                    <a:pt x="4154179" y="0"/>
                  </a:lnTo>
                  <a:lnTo>
                    <a:pt x="5571499" y="0"/>
                  </a:lnTo>
                  <a:lnTo>
                    <a:pt x="5571499" y="474"/>
                  </a:lnTo>
                  <a:lnTo>
                    <a:pt x="5639364" y="474"/>
                  </a:lnTo>
                  <a:cubicBezTo>
                    <a:pt x="5661410" y="0"/>
                    <a:pt x="5683924" y="5211"/>
                    <a:pt x="5704562" y="17528"/>
                  </a:cubicBezTo>
                  <a:cubicBezTo>
                    <a:pt x="5723793" y="28424"/>
                    <a:pt x="5739272" y="44057"/>
                    <a:pt x="5749591" y="62533"/>
                  </a:cubicBezTo>
                  <a:lnTo>
                    <a:pt x="6008038" y="514473"/>
                  </a:lnTo>
                  <a:cubicBezTo>
                    <a:pt x="6019294" y="533422"/>
                    <a:pt x="6025861" y="555687"/>
                    <a:pt x="6025861" y="579374"/>
                  </a:cubicBezTo>
                  <a:cubicBezTo>
                    <a:pt x="6025861" y="603534"/>
                    <a:pt x="6019294" y="625799"/>
                    <a:pt x="6007568" y="644749"/>
                  </a:cubicBezTo>
                  <a:lnTo>
                    <a:pt x="5749591" y="1096688"/>
                  </a:lnTo>
                  <a:cubicBezTo>
                    <a:pt x="5738803" y="1114690"/>
                    <a:pt x="5723793" y="1130324"/>
                    <a:pt x="5704562" y="1141693"/>
                  </a:cubicBezTo>
                  <a:cubicBezTo>
                    <a:pt x="5684393" y="1153536"/>
                    <a:pt x="5662348" y="1158747"/>
                    <a:pt x="5640302" y="1158273"/>
                  </a:cubicBezTo>
                  <a:lnTo>
                    <a:pt x="5571499" y="1158273"/>
                  </a:lnTo>
                  <a:lnTo>
                    <a:pt x="5571499" y="1158747"/>
                  </a:lnTo>
                  <a:lnTo>
                    <a:pt x="4154179" y="1158747"/>
                  </a:lnTo>
                  <a:lnTo>
                    <a:pt x="1992514" y="1158747"/>
                  </a:lnTo>
                  <a:lnTo>
                    <a:pt x="575194" y="1158747"/>
                  </a:lnTo>
                  <a:lnTo>
                    <a:pt x="575194" y="1158273"/>
                  </a:lnTo>
                  <a:lnTo>
                    <a:pt x="382745" y="1158273"/>
                  </a:lnTo>
                  <a:cubicBezTo>
                    <a:pt x="362107" y="1158273"/>
                    <a:pt x="340530" y="1153062"/>
                    <a:pt x="321299" y="1141693"/>
                  </a:cubicBezTo>
                  <a:cubicBezTo>
                    <a:pt x="302069" y="1130324"/>
                    <a:pt x="286590" y="1114690"/>
                    <a:pt x="276270" y="1096215"/>
                  </a:cubicBezTo>
                  <a:lnTo>
                    <a:pt x="16886" y="642380"/>
                  </a:lnTo>
                  <a:cubicBezTo>
                    <a:pt x="6098" y="623904"/>
                    <a:pt x="0" y="602587"/>
                    <a:pt x="0" y="579374"/>
                  </a:cubicBezTo>
                  <a:cubicBezTo>
                    <a:pt x="0" y="556161"/>
                    <a:pt x="6098" y="534843"/>
                    <a:pt x="16886" y="515894"/>
                  </a:cubicBezTo>
                  <a:lnTo>
                    <a:pt x="275332" y="63954"/>
                  </a:lnTo>
                  <a:cubicBezTo>
                    <a:pt x="286120" y="45478"/>
                    <a:pt x="301599" y="28898"/>
                    <a:pt x="321299" y="17528"/>
                  </a:cubicBezTo>
                  <a:cubicBezTo>
                    <a:pt x="339592" y="6633"/>
                    <a:pt x="359762" y="948"/>
                    <a:pt x="379930" y="474"/>
                  </a:cubicBezTo>
                  <a:lnTo>
                    <a:pt x="575194" y="474"/>
                  </a:lnTo>
                  <a:close/>
                </a:path>
              </a:pathLst>
            </a:custGeom>
            <a:noFill/>
            <a:ln w="9525">
              <a:solidFill>
                <a:srgbClr val="405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889587" y="2920623"/>
              <a:ext cx="2883846" cy="9295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 eaLnBrk="0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rgbClr val="405F8F"/>
                  </a:solidFill>
                  <a:cs typeface="+mn-ea"/>
                  <a:sym typeface="+mn-lt"/>
                </a:rPr>
                <a:t>Degree</a:t>
              </a:r>
            </a:p>
            <a:p>
              <a:pPr marL="285750" indent="-285750" eaLnBrk="0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rgbClr val="405F8F"/>
                  </a:solidFill>
                  <a:cs typeface="+mn-ea"/>
                  <a:sym typeface="+mn-lt"/>
                </a:rPr>
                <a:t>Closeness</a:t>
              </a:r>
            </a:p>
            <a:p>
              <a:pPr marL="285750" indent="-285750" eaLnBrk="0" hangingPunct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b="1" dirty="0">
                  <a:solidFill>
                    <a:srgbClr val="405F8F"/>
                  </a:solidFill>
                  <a:cs typeface="+mn-ea"/>
                  <a:sym typeface="+mn-lt"/>
                </a:rPr>
                <a:t>Betweenness</a:t>
              </a:r>
            </a:p>
          </p:txBody>
        </p:sp>
        <p:sp>
          <p:nvSpPr>
            <p:cNvPr id="29" name="文本框 26"/>
            <p:cNvSpPr txBox="1"/>
            <p:nvPr/>
          </p:nvSpPr>
          <p:spPr>
            <a:xfrm>
              <a:off x="4161114" y="3119940"/>
              <a:ext cx="728473" cy="530915"/>
            </a:xfrm>
            <a:prstGeom prst="rect">
              <a:avLst/>
            </a:prstGeom>
            <a:noFill/>
          </p:spPr>
          <p:txBody>
            <a:bodyPr wrap="square" lIns="68562" tIns="34281" rIns="68562" bIns="34281" rtlCol="0">
              <a:spAutoFit/>
            </a:bodyPr>
            <a:lstStyle/>
            <a:p>
              <a:pPr algn="ctr"/>
              <a:r>
                <a:rPr lang="en-US" altLang="zh-CN" sz="3000" b="1" spc="75" dirty="0">
                  <a:solidFill>
                    <a:srgbClr val="405F8F"/>
                  </a:solidFill>
                  <a:cs typeface="+mn-ea"/>
                  <a:sym typeface="+mn-lt"/>
                </a:rPr>
                <a:t>02</a:t>
              </a:r>
            </a:p>
          </p:txBody>
        </p:sp>
      </p:grpSp>
      <p:sp>
        <p:nvSpPr>
          <p:cNvPr id="33" name="矩形 47">
            <a:extLst>
              <a:ext uri="{FF2B5EF4-FFF2-40B4-BE49-F238E27FC236}">
                <a16:creationId xmlns:a16="http://schemas.microsoft.com/office/drawing/2014/main" id="{34FB6163-5C37-4221-886E-B42D5E7A9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491" y="790136"/>
            <a:ext cx="6839196" cy="37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algn="ctr" eaLnBrk="0" hangingPunct="0">
              <a:lnSpc>
                <a:spcPct val="130000"/>
              </a:lnSpc>
              <a:spcBef>
                <a:spcPct val="0"/>
              </a:spcBef>
            </a:pPr>
            <a:r>
              <a:rPr lang="en-US" sz="1800" b="1" dirty="0">
                <a:solidFill>
                  <a:srgbClr val="405F8F"/>
                </a:solidFill>
                <a:cs typeface="+mn-ea"/>
              </a:rPr>
              <a:t>Measuring Networks</a:t>
            </a:r>
            <a:endParaRPr lang="en-US" altLang="zh-CN" sz="18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9488598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491880" y="51470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Social Network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10E8DD-6757-4873-998B-852231697EF2}"/>
              </a:ext>
            </a:extLst>
          </p:cNvPr>
          <p:cNvGrpSpPr/>
          <p:nvPr/>
        </p:nvGrpSpPr>
        <p:grpSpPr>
          <a:xfrm>
            <a:off x="5684358" y="3073867"/>
            <a:ext cx="1997702" cy="1759027"/>
            <a:chOff x="5661303" y="2540915"/>
            <a:chExt cx="1997702" cy="1759027"/>
          </a:xfrm>
        </p:grpSpPr>
        <p:sp>
          <p:nvSpPr>
            <p:cNvPr id="31" name="圆角矩形 22">
              <a:extLst>
                <a:ext uri="{FF2B5EF4-FFF2-40B4-BE49-F238E27FC236}">
                  <a16:creationId xmlns:a16="http://schemas.microsoft.com/office/drawing/2014/main" id="{BAF027C9-E13D-44A7-A4C6-F24F1AAD2559}"/>
                </a:ext>
              </a:extLst>
            </p:cNvPr>
            <p:cNvSpPr/>
            <p:nvPr/>
          </p:nvSpPr>
          <p:spPr>
            <a:xfrm>
              <a:off x="5661303" y="2540915"/>
              <a:ext cx="1997702" cy="1759027"/>
            </a:xfrm>
            <a:prstGeom prst="roundRect">
              <a:avLst/>
            </a:prstGeom>
            <a:noFill/>
            <a:ln w="12700">
              <a:solidFill>
                <a:srgbClr val="405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矩形 47">
              <a:extLst>
                <a:ext uri="{FF2B5EF4-FFF2-40B4-BE49-F238E27FC236}">
                  <a16:creationId xmlns:a16="http://schemas.microsoft.com/office/drawing/2014/main" id="{F536F8CB-1421-458B-B6AA-07D86DF4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6136" y="2796596"/>
              <a:ext cx="1849626" cy="1215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16" tIns="25708" rIns="51416" bIns="25708">
              <a:spAutoFit/>
            </a:bodyPr>
            <a:lstStyle/>
            <a:p>
              <a:pPr lvl="0" ea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rgbClr val="405F8F"/>
                  </a:solidFill>
                  <a:cs typeface="+mn-ea"/>
                </a:rPr>
                <a:t>Application -Node which is likely to hold more information or individual which can quickly connect with wider network.</a:t>
              </a:r>
            </a:p>
          </p:txBody>
        </p:sp>
      </p:grpSp>
      <p:sp>
        <p:nvSpPr>
          <p:cNvPr id="34" name="Rectangle 33" descr="User Network">
            <a:extLst>
              <a:ext uri="{FF2B5EF4-FFF2-40B4-BE49-F238E27FC236}">
                <a16:creationId xmlns:a16="http://schemas.microsoft.com/office/drawing/2014/main" id="{D83DACDF-18C7-4B23-B716-C297EABC4F4E}"/>
              </a:ext>
            </a:extLst>
          </p:cNvPr>
          <p:cNvSpPr/>
          <p:nvPr/>
        </p:nvSpPr>
        <p:spPr>
          <a:xfrm>
            <a:off x="5738060" y="1278171"/>
            <a:ext cx="1944000" cy="1944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5900A-3C5E-4F03-8C8B-03E17881A9AD}"/>
              </a:ext>
            </a:extLst>
          </p:cNvPr>
          <p:cNvGrpSpPr/>
          <p:nvPr/>
        </p:nvGrpSpPr>
        <p:grpSpPr>
          <a:xfrm>
            <a:off x="1259632" y="3073867"/>
            <a:ext cx="1997702" cy="1759027"/>
            <a:chOff x="1331640" y="2586296"/>
            <a:chExt cx="1997702" cy="1759027"/>
          </a:xfrm>
        </p:grpSpPr>
        <p:sp>
          <p:nvSpPr>
            <p:cNvPr id="36" name="圆角矩形 22">
              <a:extLst>
                <a:ext uri="{FF2B5EF4-FFF2-40B4-BE49-F238E27FC236}">
                  <a16:creationId xmlns:a16="http://schemas.microsoft.com/office/drawing/2014/main" id="{F84B73A1-8B20-4867-BF6D-61782062356B}"/>
                </a:ext>
              </a:extLst>
            </p:cNvPr>
            <p:cNvSpPr/>
            <p:nvPr/>
          </p:nvSpPr>
          <p:spPr>
            <a:xfrm>
              <a:off x="1331640" y="2586296"/>
              <a:ext cx="1997702" cy="1759027"/>
            </a:xfrm>
            <a:prstGeom prst="roundRect">
              <a:avLst/>
            </a:prstGeom>
            <a:noFill/>
            <a:ln w="12700">
              <a:solidFill>
                <a:srgbClr val="405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矩形 47">
              <a:extLst>
                <a:ext uri="{FF2B5EF4-FFF2-40B4-BE49-F238E27FC236}">
                  <a16:creationId xmlns:a16="http://schemas.microsoft.com/office/drawing/2014/main" id="{384514A8-D531-4501-A56F-5AC40425B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2250" y="3200569"/>
              <a:ext cx="1849626" cy="43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16" tIns="25708" rIns="51416" bIns="25708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rgbClr val="405F8F"/>
                  </a:solidFill>
                  <a:cs typeface="+mn-ea"/>
                </a:rPr>
                <a:t>Number of links held by each node</a:t>
              </a:r>
            </a:p>
          </p:txBody>
        </p:sp>
      </p:grpSp>
      <p:sp>
        <p:nvSpPr>
          <p:cNvPr id="38" name="Rectangle 37" descr="Link">
            <a:extLst>
              <a:ext uri="{FF2B5EF4-FFF2-40B4-BE49-F238E27FC236}">
                <a16:creationId xmlns:a16="http://schemas.microsoft.com/office/drawing/2014/main" id="{3F9CF816-69CD-41A9-9000-BE442C25717A}"/>
              </a:ext>
            </a:extLst>
          </p:cNvPr>
          <p:cNvSpPr/>
          <p:nvPr/>
        </p:nvSpPr>
        <p:spPr>
          <a:xfrm>
            <a:off x="1400242" y="1343923"/>
            <a:ext cx="1503201" cy="1700969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9" name="矩形 47">
            <a:extLst>
              <a:ext uri="{FF2B5EF4-FFF2-40B4-BE49-F238E27FC236}">
                <a16:creationId xmlns:a16="http://schemas.microsoft.com/office/drawing/2014/main" id="{4D72EF5F-7415-4B58-A8A6-798BE619B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491" y="790136"/>
            <a:ext cx="6839196" cy="55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algn="ctr" eaLnBrk="0" hangingPunct="0">
              <a:lnSpc>
                <a:spcPct val="13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405F8F"/>
                </a:solidFill>
                <a:cs typeface="+mn-ea"/>
              </a:rPr>
              <a:t>Degree</a:t>
            </a:r>
            <a:endParaRPr lang="en-US" altLang="zh-CN" sz="28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9198590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491880" y="51470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Social Network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D592209-0019-4269-9172-96FF897B8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555526"/>
            <a:ext cx="3203858" cy="2095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7CBF7A-B64C-4921-A3F3-8C782173C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538" y="2871004"/>
            <a:ext cx="3200400" cy="214426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2AF686E-46AF-495E-A9B6-1FFDEA042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039077"/>
              </p:ext>
            </p:extLst>
          </p:nvPr>
        </p:nvGraphicFramePr>
        <p:xfrm>
          <a:off x="809849" y="843558"/>
          <a:ext cx="2736304" cy="2808297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26190681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32474835"/>
                    </a:ext>
                  </a:extLst>
                </a:gridCol>
              </a:tblGrid>
              <a:tr h="31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Characters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Degree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47381059"/>
                  </a:ext>
                </a:extLst>
              </a:tr>
              <a:tr h="31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Harry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0153020"/>
                  </a:ext>
                </a:extLst>
              </a:tr>
              <a:tr h="31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80808240"/>
                  </a:ext>
                </a:extLst>
              </a:tr>
              <a:tr h="31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Hermione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82967553"/>
                  </a:ext>
                </a:extLst>
              </a:tr>
              <a:tr h="31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Hagrid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3340291"/>
                  </a:ext>
                </a:extLst>
              </a:tr>
              <a:tr h="31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62475652"/>
                  </a:ext>
                </a:extLst>
              </a:tr>
              <a:tr h="31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232961"/>
                  </a:ext>
                </a:extLst>
              </a:tr>
              <a:tr h="31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16275674"/>
                  </a:ext>
                </a:extLst>
              </a:tr>
              <a:tr h="3120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Griphook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2944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072074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491880" y="51470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Social Network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10E8DD-6757-4873-998B-852231697EF2}"/>
              </a:ext>
            </a:extLst>
          </p:cNvPr>
          <p:cNvGrpSpPr/>
          <p:nvPr/>
        </p:nvGrpSpPr>
        <p:grpSpPr>
          <a:xfrm>
            <a:off x="5684358" y="3073867"/>
            <a:ext cx="1997702" cy="1759027"/>
            <a:chOff x="5661303" y="2540915"/>
            <a:chExt cx="1997702" cy="1759027"/>
          </a:xfrm>
        </p:grpSpPr>
        <p:sp>
          <p:nvSpPr>
            <p:cNvPr id="31" name="圆角矩形 22">
              <a:extLst>
                <a:ext uri="{FF2B5EF4-FFF2-40B4-BE49-F238E27FC236}">
                  <a16:creationId xmlns:a16="http://schemas.microsoft.com/office/drawing/2014/main" id="{BAF027C9-E13D-44A7-A4C6-F24F1AAD2559}"/>
                </a:ext>
              </a:extLst>
            </p:cNvPr>
            <p:cNvSpPr/>
            <p:nvPr/>
          </p:nvSpPr>
          <p:spPr>
            <a:xfrm>
              <a:off x="5661303" y="2540915"/>
              <a:ext cx="1997702" cy="1759027"/>
            </a:xfrm>
            <a:prstGeom prst="roundRect">
              <a:avLst/>
            </a:prstGeom>
            <a:noFill/>
            <a:ln w="12700">
              <a:solidFill>
                <a:srgbClr val="405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矩形 47">
              <a:extLst>
                <a:ext uri="{FF2B5EF4-FFF2-40B4-BE49-F238E27FC236}">
                  <a16:creationId xmlns:a16="http://schemas.microsoft.com/office/drawing/2014/main" id="{F536F8CB-1421-458B-B6AA-07D86DF4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9379" y="2893546"/>
              <a:ext cx="1849626" cy="102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16" tIns="25708" rIns="51416" bIns="25708">
              <a:spAutoFit/>
            </a:bodyPr>
            <a:lstStyle/>
            <a:p>
              <a:pPr lvl="0" ea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rgbClr val="405F8F"/>
                  </a:solidFill>
                  <a:cs typeface="+mn-ea"/>
                </a:rPr>
                <a:t>Application: For finding the individuals who are best placed to influence the entire network most quickly.</a:t>
              </a:r>
            </a:p>
          </p:txBody>
        </p:sp>
      </p:grpSp>
      <p:sp>
        <p:nvSpPr>
          <p:cNvPr id="34" name="Rectangle 33" descr="User Network">
            <a:extLst>
              <a:ext uri="{FF2B5EF4-FFF2-40B4-BE49-F238E27FC236}">
                <a16:creationId xmlns:a16="http://schemas.microsoft.com/office/drawing/2014/main" id="{D83DACDF-18C7-4B23-B716-C297EABC4F4E}"/>
              </a:ext>
            </a:extLst>
          </p:cNvPr>
          <p:cNvSpPr/>
          <p:nvPr/>
        </p:nvSpPr>
        <p:spPr>
          <a:xfrm>
            <a:off x="5738060" y="1278171"/>
            <a:ext cx="1944000" cy="1944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5900A-3C5E-4F03-8C8B-03E17881A9AD}"/>
              </a:ext>
            </a:extLst>
          </p:cNvPr>
          <p:cNvGrpSpPr/>
          <p:nvPr/>
        </p:nvGrpSpPr>
        <p:grpSpPr>
          <a:xfrm>
            <a:off x="1259632" y="3073867"/>
            <a:ext cx="1997702" cy="1759027"/>
            <a:chOff x="1331640" y="2586296"/>
            <a:chExt cx="1997702" cy="1759027"/>
          </a:xfrm>
        </p:grpSpPr>
        <p:sp>
          <p:nvSpPr>
            <p:cNvPr id="36" name="圆角矩形 22">
              <a:extLst>
                <a:ext uri="{FF2B5EF4-FFF2-40B4-BE49-F238E27FC236}">
                  <a16:creationId xmlns:a16="http://schemas.microsoft.com/office/drawing/2014/main" id="{F84B73A1-8B20-4867-BF6D-61782062356B}"/>
                </a:ext>
              </a:extLst>
            </p:cNvPr>
            <p:cNvSpPr/>
            <p:nvPr/>
          </p:nvSpPr>
          <p:spPr>
            <a:xfrm>
              <a:off x="1331640" y="2586296"/>
              <a:ext cx="1997702" cy="1759027"/>
            </a:xfrm>
            <a:prstGeom prst="roundRect">
              <a:avLst/>
            </a:prstGeom>
            <a:noFill/>
            <a:ln w="12700">
              <a:solidFill>
                <a:srgbClr val="405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矩形 47">
              <a:extLst>
                <a:ext uri="{FF2B5EF4-FFF2-40B4-BE49-F238E27FC236}">
                  <a16:creationId xmlns:a16="http://schemas.microsoft.com/office/drawing/2014/main" id="{384514A8-D531-4501-A56F-5AC40425B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4408" y="2938927"/>
              <a:ext cx="1849626" cy="1021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16" tIns="25708" rIns="51416" bIns="25708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rgbClr val="405F8F"/>
                  </a:solidFill>
                  <a:cs typeface="+mn-ea"/>
                </a:rPr>
                <a:t>Scores each node based on their ‘closeness’ to all other nodes within the network.</a:t>
              </a:r>
            </a:p>
          </p:txBody>
        </p:sp>
      </p:grpSp>
      <p:sp>
        <p:nvSpPr>
          <p:cNvPr id="39" name="矩形 47">
            <a:extLst>
              <a:ext uri="{FF2B5EF4-FFF2-40B4-BE49-F238E27FC236}">
                <a16:creationId xmlns:a16="http://schemas.microsoft.com/office/drawing/2014/main" id="{4D72EF5F-7415-4B58-A8A6-798BE619B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491" y="790136"/>
            <a:ext cx="6839196" cy="55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algn="ctr" eaLnBrk="0" hangingPunct="0">
              <a:lnSpc>
                <a:spcPct val="13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405F8F"/>
                </a:solidFill>
                <a:cs typeface="+mn-ea"/>
              </a:rPr>
              <a:t>Closeness</a:t>
            </a:r>
            <a:endParaRPr lang="en-US" altLang="zh-CN" sz="28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sp>
        <p:nvSpPr>
          <p:cNvPr id="16" name="Rectangle 15" descr="Disconnected">
            <a:extLst>
              <a:ext uri="{FF2B5EF4-FFF2-40B4-BE49-F238E27FC236}">
                <a16:creationId xmlns:a16="http://schemas.microsoft.com/office/drawing/2014/main" id="{95F9248A-B2C8-4737-992B-869F4CD7F9D1}"/>
              </a:ext>
            </a:extLst>
          </p:cNvPr>
          <p:cNvSpPr/>
          <p:nvPr/>
        </p:nvSpPr>
        <p:spPr>
          <a:xfrm>
            <a:off x="1214313" y="1355336"/>
            <a:ext cx="1944000" cy="1944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553209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491880" y="51470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Social Network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A062EF6-B955-4461-B95B-B9396C232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492245"/>
            <a:ext cx="3090741" cy="21457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2EB598-31C3-44FE-860E-0CF21A97D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2926046"/>
            <a:ext cx="3090741" cy="209397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98DC79-14E1-4572-9796-8A67C4EAF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076096"/>
              </p:ext>
            </p:extLst>
          </p:nvPr>
        </p:nvGraphicFramePr>
        <p:xfrm>
          <a:off x="775212" y="843558"/>
          <a:ext cx="2734056" cy="280721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64673">
                  <a:extLst>
                    <a:ext uri="{9D8B030D-6E8A-4147-A177-3AD203B41FA5}">
                      <a16:colId xmlns:a16="http://schemas.microsoft.com/office/drawing/2014/main" val="228441445"/>
                    </a:ext>
                  </a:extLst>
                </a:gridCol>
                <a:gridCol w="1269383">
                  <a:extLst>
                    <a:ext uri="{9D8B030D-6E8A-4147-A177-3AD203B41FA5}">
                      <a16:colId xmlns:a16="http://schemas.microsoft.com/office/drawing/2014/main" val="3243518865"/>
                    </a:ext>
                  </a:extLst>
                </a:gridCol>
              </a:tblGrid>
              <a:tr h="313363"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Characters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Closeness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1734857"/>
                  </a:ext>
                </a:extLst>
              </a:tr>
              <a:tr h="313363"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Harry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0.0126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62721069"/>
                  </a:ext>
                </a:extLst>
              </a:tr>
              <a:tr h="313363"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Man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0.0116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34524898"/>
                  </a:ext>
                </a:extLst>
              </a:tr>
              <a:tr h="313363"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Ron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0.0114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40761541"/>
                  </a:ext>
                </a:extLst>
              </a:tr>
              <a:tr h="313363"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Hermione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0.0113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79424880"/>
                  </a:ext>
                </a:extLst>
              </a:tr>
              <a:tr h="313363"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.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.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12048961"/>
                  </a:ext>
                </a:extLst>
              </a:tr>
              <a:tr h="313363"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.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.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71288193"/>
                  </a:ext>
                </a:extLst>
              </a:tr>
              <a:tr h="313363"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.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>
                          <a:effectLst/>
                        </a:rPr>
                        <a:t>.</a:t>
                      </a:r>
                      <a:endParaRPr lang="en-US" sz="110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50150772"/>
                  </a:ext>
                </a:extLst>
              </a:tr>
              <a:tr h="300306"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Fred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algn="ctr" defTabSz="685617" rtl="0" eaLnBrk="1" fontAlgn="b" latinLnBrk="0" hangingPunct="1"/>
                      <a:r>
                        <a:rPr lang="en-US" sz="1100" u="none" strike="noStrike" kern="1200" dirty="0">
                          <a:effectLst/>
                        </a:rPr>
                        <a:t>0.0008</a:t>
                      </a:r>
                      <a:endParaRPr lang="en-US" sz="11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39279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300844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491880" y="51470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Social Network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10E8DD-6757-4873-998B-852231697EF2}"/>
              </a:ext>
            </a:extLst>
          </p:cNvPr>
          <p:cNvGrpSpPr/>
          <p:nvPr/>
        </p:nvGrpSpPr>
        <p:grpSpPr>
          <a:xfrm>
            <a:off x="5684358" y="3073867"/>
            <a:ext cx="1997702" cy="1759027"/>
            <a:chOff x="5661303" y="2540915"/>
            <a:chExt cx="1997702" cy="1759027"/>
          </a:xfrm>
        </p:grpSpPr>
        <p:sp>
          <p:nvSpPr>
            <p:cNvPr id="31" name="圆角矩形 22">
              <a:extLst>
                <a:ext uri="{FF2B5EF4-FFF2-40B4-BE49-F238E27FC236}">
                  <a16:creationId xmlns:a16="http://schemas.microsoft.com/office/drawing/2014/main" id="{BAF027C9-E13D-44A7-A4C6-F24F1AAD2559}"/>
                </a:ext>
              </a:extLst>
            </p:cNvPr>
            <p:cNvSpPr/>
            <p:nvPr/>
          </p:nvSpPr>
          <p:spPr>
            <a:xfrm>
              <a:off x="5661303" y="2540915"/>
              <a:ext cx="1997702" cy="1759027"/>
            </a:xfrm>
            <a:prstGeom prst="roundRect">
              <a:avLst/>
            </a:prstGeom>
            <a:noFill/>
            <a:ln w="12700">
              <a:solidFill>
                <a:srgbClr val="405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矩形 47">
              <a:extLst>
                <a:ext uri="{FF2B5EF4-FFF2-40B4-BE49-F238E27FC236}">
                  <a16:creationId xmlns:a16="http://schemas.microsoft.com/office/drawing/2014/main" id="{F536F8CB-1421-458B-B6AA-07D86DF43E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3081" y="3011483"/>
              <a:ext cx="1849626" cy="827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16" tIns="25708" rIns="51416" bIns="25708">
              <a:spAutoFit/>
            </a:bodyPr>
            <a:lstStyle/>
            <a:p>
              <a:pPr lvl="0" ea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rgbClr val="405F8F"/>
                  </a:solidFill>
                  <a:cs typeface="+mn-ea"/>
                </a:rPr>
                <a:t>Application: For finding the individuals who influence the flow around a system.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5E5900A-3C5E-4F03-8C8B-03E17881A9AD}"/>
              </a:ext>
            </a:extLst>
          </p:cNvPr>
          <p:cNvGrpSpPr/>
          <p:nvPr/>
        </p:nvGrpSpPr>
        <p:grpSpPr>
          <a:xfrm>
            <a:off x="1259632" y="3073867"/>
            <a:ext cx="1997702" cy="1759027"/>
            <a:chOff x="1331640" y="2586296"/>
            <a:chExt cx="1997702" cy="1759027"/>
          </a:xfrm>
        </p:grpSpPr>
        <p:sp>
          <p:nvSpPr>
            <p:cNvPr id="36" name="圆角矩形 22">
              <a:extLst>
                <a:ext uri="{FF2B5EF4-FFF2-40B4-BE49-F238E27FC236}">
                  <a16:creationId xmlns:a16="http://schemas.microsoft.com/office/drawing/2014/main" id="{F84B73A1-8B20-4867-BF6D-61782062356B}"/>
                </a:ext>
              </a:extLst>
            </p:cNvPr>
            <p:cNvSpPr/>
            <p:nvPr/>
          </p:nvSpPr>
          <p:spPr>
            <a:xfrm>
              <a:off x="1331640" y="2586296"/>
              <a:ext cx="1997702" cy="1759027"/>
            </a:xfrm>
            <a:prstGeom prst="roundRect">
              <a:avLst/>
            </a:prstGeom>
            <a:noFill/>
            <a:ln w="12700">
              <a:solidFill>
                <a:srgbClr val="405F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62" tIns="34281" rIns="68562" bIns="34281"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" name="矩形 47">
              <a:extLst>
                <a:ext uri="{FF2B5EF4-FFF2-40B4-BE49-F238E27FC236}">
                  <a16:creationId xmlns:a16="http://schemas.microsoft.com/office/drawing/2014/main" id="{384514A8-D531-4501-A56F-5AC40425B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6230" y="3056864"/>
              <a:ext cx="1849626" cy="827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16" tIns="25708" rIns="51416" bIns="25708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rgbClr val="405F8F"/>
                  </a:solidFill>
                  <a:cs typeface="+mn-ea"/>
                </a:rPr>
                <a:t>Measures the number of times a node lies on the shortest path between other nodes.</a:t>
              </a:r>
            </a:p>
          </p:txBody>
        </p:sp>
      </p:grpSp>
      <p:sp>
        <p:nvSpPr>
          <p:cNvPr id="39" name="矩形 47">
            <a:extLst>
              <a:ext uri="{FF2B5EF4-FFF2-40B4-BE49-F238E27FC236}">
                <a16:creationId xmlns:a16="http://schemas.microsoft.com/office/drawing/2014/main" id="{4D72EF5F-7415-4B58-A8A6-798BE619B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491" y="790136"/>
            <a:ext cx="6839196" cy="55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algn="ctr" eaLnBrk="0" hangingPunct="0">
              <a:lnSpc>
                <a:spcPct val="130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405F8F"/>
                </a:solidFill>
                <a:cs typeface="+mn-ea"/>
              </a:rPr>
              <a:t>Betweenness</a:t>
            </a:r>
            <a:endParaRPr lang="en-US" altLang="zh-CN" sz="28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sp>
        <p:nvSpPr>
          <p:cNvPr id="16" name="Rectangle 15" descr="Disconnected">
            <a:extLst>
              <a:ext uri="{FF2B5EF4-FFF2-40B4-BE49-F238E27FC236}">
                <a16:creationId xmlns:a16="http://schemas.microsoft.com/office/drawing/2014/main" id="{95F9248A-B2C8-4737-992B-869F4CD7F9D1}"/>
              </a:ext>
            </a:extLst>
          </p:cNvPr>
          <p:cNvSpPr/>
          <p:nvPr/>
        </p:nvSpPr>
        <p:spPr>
          <a:xfrm>
            <a:off x="1214313" y="1355336"/>
            <a:ext cx="1944000" cy="1944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Rectangle 16" descr="Branching Diagram">
            <a:extLst>
              <a:ext uri="{FF2B5EF4-FFF2-40B4-BE49-F238E27FC236}">
                <a16:creationId xmlns:a16="http://schemas.microsoft.com/office/drawing/2014/main" id="{F33B357F-9F06-411C-80F0-089D7390FAB0}"/>
              </a:ext>
            </a:extLst>
          </p:cNvPr>
          <p:cNvSpPr/>
          <p:nvPr/>
        </p:nvSpPr>
        <p:spPr>
          <a:xfrm>
            <a:off x="5711209" y="1236895"/>
            <a:ext cx="1944000" cy="1944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8665034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Box 148"/>
          <p:cNvSpPr txBox="1"/>
          <p:nvPr/>
        </p:nvSpPr>
        <p:spPr>
          <a:xfrm>
            <a:off x="3577055" y="141480"/>
            <a:ext cx="1966800" cy="34624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CONTENTS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50" name="直接连接符 149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连接符 152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组合 136"/>
          <p:cNvGrpSpPr/>
          <p:nvPr/>
        </p:nvGrpSpPr>
        <p:grpSpPr>
          <a:xfrm>
            <a:off x="3415423" y="2042034"/>
            <a:ext cx="3031183" cy="869863"/>
            <a:chOff x="4555084" y="2506688"/>
            <a:chExt cx="4735418" cy="1159817"/>
          </a:xfrm>
        </p:grpSpPr>
        <p:sp>
          <p:nvSpPr>
            <p:cNvPr id="138" name="圆角矩形 137"/>
            <p:cNvSpPr/>
            <p:nvPr/>
          </p:nvSpPr>
          <p:spPr>
            <a:xfrm>
              <a:off x="4555084" y="2506688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pic>
          <p:nvPicPr>
            <p:cNvPr id="139" name="图片 13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38244" y="2830336"/>
              <a:ext cx="958122" cy="346394"/>
            </a:xfrm>
            <a:prstGeom prst="rect">
              <a:avLst/>
            </a:prstGeom>
          </p:spPr>
        </p:pic>
        <p:pic>
          <p:nvPicPr>
            <p:cNvPr id="140" name="图片 13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3465198"/>
              <a:ext cx="3646270" cy="201307"/>
            </a:xfrm>
            <a:prstGeom prst="rect">
              <a:avLst/>
            </a:prstGeom>
          </p:spPr>
        </p:pic>
      </p:grpSp>
      <p:grpSp>
        <p:nvGrpSpPr>
          <p:cNvPr id="141" name="组合 140"/>
          <p:cNvGrpSpPr/>
          <p:nvPr/>
        </p:nvGrpSpPr>
        <p:grpSpPr>
          <a:xfrm>
            <a:off x="3415425" y="1167596"/>
            <a:ext cx="3012448" cy="761947"/>
            <a:chOff x="4555084" y="1340770"/>
            <a:chExt cx="4697323" cy="1015929"/>
          </a:xfrm>
        </p:grpSpPr>
        <p:pic>
          <p:nvPicPr>
            <p:cNvPr id="142" name="图片 14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49" y="1662963"/>
              <a:ext cx="958122" cy="346394"/>
            </a:xfrm>
            <a:prstGeom prst="rect">
              <a:avLst/>
            </a:prstGeom>
          </p:spPr>
        </p:pic>
        <p:pic>
          <p:nvPicPr>
            <p:cNvPr id="143" name="图片 14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2155392"/>
              <a:ext cx="3646270" cy="201307"/>
            </a:xfrm>
            <a:prstGeom prst="rect">
              <a:avLst/>
            </a:prstGeom>
          </p:spPr>
        </p:pic>
        <p:sp>
          <p:nvSpPr>
            <p:cNvPr id="144" name="圆角矩形 143"/>
            <p:cNvSpPr/>
            <p:nvPr/>
          </p:nvSpPr>
          <p:spPr>
            <a:xfrm>
              <a:off x="4555084" y="1340770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3415425" y="2898483"/>
            <a:ext cx="3031182" cy="863027"/>
            <a:chOff x="4555084" y="3648619"/>
            <a:chExt cx="4697325" cy="1150703"/>
          </a:xfrm>
        </p:grpSpPr>
        <p:pic>
          <p:nvPicPr>
            <p:cNvPr id="146" name="图片 14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1" y="3970811"/>
              <a:ext cx="958122" cy="346394"/>
            </a:xfrm>
            <a:prstGeom prst="rect">
              <a:avLst/>
            </a:prstGeom>
          </p:spPr>
        </p:pic>
        <p:pic>
          <p:nvPicPr>
            <p:cNvPr id="147" name="图片 14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4598015"/>
              <a:ext cx="3646270" cy="201307"/>
            </a:xfrm>
            <a:prstGeom prst="rect">
              <a:avLst/>
            </a:prstGeom>
          </p:spPr>
        </p:pic>
        <p:sp>
          <p:nvSpPr>
            <p:cNvPr id="148" name="圆角矩形 147"/>
            <p:cNvSpPr/>
            <p:nvPr/>
          </p:nvSpPr>
          <p:spPr>
            <a:xfrm>
              <a:off x="4555084" y="3648619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3415425" y="3759883"/>
            <a:ext cx="3031182" cy="864095"/>
            <a:chOff x="4555084" y="4797154"/>
            <a:chExt cx="4697323" cy="1152126"/>
          </a:xfrm>
        </p:grpSpPr>
        <p:pic>
          <p:nvPicPr>
            <p:cNvPr id="155" name="图片 15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>
              <a:off x="8600150" y="5119346"/>
              <a:ext cx="958122" cy="346393"/>
            </a:xfrm>
            <a:prstGeom prst="rect">
              <a:avLst/>
            </a:prstGeom>
          </p:spPr>
        </p:pic>
        <p:pic>
          <p:nvPicPr>
            <p:cNvPr id="156" name="图片 15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>
              <a:off x="4926460" y="5747973"/>
              <a:ext cx="3646270" cy="201307"/>
            </a:xfrm>
            <a:prstGeom prst="rect">
              <a:avLst/>
            </a:prstGeom>
          </p:spPr>
        </p:pic>
        <p:sp>
          <p:nvSpPr>
            <p:cNvPr id="157" name="圆角矩形 156"/>
            <p:cNvSpPr/>
            <p:nvPr/>
          </p:nvSpPr>
          <p:spPr>
            <a:xfrm>
              <a:off x="4555084" y="4797154"/>
              <a:ext cx="4389024" cy="958122"/>
            </a:xfrm>
            <a:prstGeom prst="roundRect">
              <a:avLst>
                <a:gd name="adj" fmla="val 9218"/>
              </a:avLst>
            </a:prstGeom>
            <a:gradFill>
              <a:gsLst>
                <a:gs pos="47000">
                  <a:srgbClr val="FDFDFD"/>
                </a:gs>
                <a:gs pos="53000">
                  <a:srgbClr val="E8E8E8"/>
                </a:gs>
                <a:gs pos="100000">
                  <a:srgbClr val="ECECEC"/>
                </a:gs>
              </a:gsLst>
              <a:lin ang="5400000" scaled="1"/>
            </a:gradFill>
            <a:ln>
              <a:noFill/>
            </a:ln>
            <a:effectLst>
              <a:outerShdw blurRad="76200" dist="381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58" name="流程图: 手动输入 32"/>
          <p:cNvSpPr/>
          <p:nvPr/>
        </p:nvSpPr>
        <p:spPr>
          <a:xfrm flipH="1" flipV="1">
            <a:off x="3451090" y="1151626"/>
            <a:ext cx="259128" cy="468353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9" name="梯形 158"/>
          <p:cNvSpPr/>
          <p:nvPr/>
        </p:nvSpPr>
        <p:spPr>
          <a:xfrm rot="5400000">
            <a:off x="3063087" y="1905670"/>
            <a:ext cx="1047197" cy="259333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0" name="梯形 159"/>
          <p:cNvSpPr/>
          <p:nvPr/>
        </p:nvSpPr>
        <p:spPr>
          <a:xfrm rot="5400000">
            <a:off x="3063087" y="2842418"/>
            <a:ext cx="1047197" cy="259333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1" name="梯形 160"/>
          <p:cNvSpPr/>
          <p:nvPr/>
        </p:nvSpPr>
        <p:spPr>
          <a:xfrm rot="5400000">
            <a:off x="3063087" y="3762648"/>
            <a:ext cx="1047197" cy="259333"/>
          </a:xfrm>
          <a:prstGeom prst="trapezoid">
            <a:avLst>
              <a:gd name="adj" fmla="val 173951"/>
            </a:avLst>
          </a:prstGeom>
          <a:gradFill>
            <a:gsLst>
              <a:gs pos="100000">
                <a:schemeClr val="tx1">
                  <a:alpha val="21000"/>
                </a:schemeClr>
              </a:gs>
              <a:gs pos="0">
                <a:srgbClr val="F2F2F2">
                  <a:alpha val="0"/>
                </a:srgbClr>
              </a:gs>
            </a:gsLst>
            <a:lin ang="54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62" name="流程图: 手动输入 32"/>
          <p:cNvSpPr/>
          <p:nvPr/>
        </p:nvSpPr>
        <p:spPr>
          <a:xfrm flipH="1">
            <a:off x="3459751" y="4276416"/>
            <a:ext cx="259128" cy="272072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6677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6677 h 10000"/>
              <a:gd name="connsiteX0-11" fmla="*/ 0 w 10000"/>
              <a:gd name="connsiteY0-12" fmla="*/ 6875 h 10000"/>
              <a:gd name="connsiteX1-13" fmla="*/ 10000 w 10000"/>
              <a:gd name="connsiteY1-14" fmla="*/ 0 h 10000"/>
              <a:gd name="connsiteX2-15" fmla="*/ 10000 w 10000"/>
              <a:gd name="connsiteY2-16" fmla="*/ 10000 h 10000"/>
              <a:gd name="connsiteX3-17" fmla="*/ 0 w 10000"/>
              <a:gd name="connsiteY3-18" fmla="*/ 10000 h 10000"/>
              <a:gd name="connsiteX4-19" fmla="*/ 0 w 10000"/>
              <a:gd name="connsiteY4-20" fmla="*/ 6875 h 10000"/>
              <a:gd name="connsiteX0-21" fmla="*/ 0 w 10185"/>
              <a:gd name="connsiteY0-22" fmla="*/ 6624 h 10000"/>
              <a:gd name="connsiteX1-23" fmla="*/ 10185 w 10185"/>
              <a:gd name="connsiteY1-24" fmla="*/ 0 h 10000"/>
              <a:gd name="connsiteX2-25" fmla="*/ 10185 w 10185"/>
              <a:gd name="connsiteY2-26" fmla="*/ 10000 h 10000"/>
              <a:gd name="connsiteX3-27" fmla="*/ 185 w 10185"/>
              <a:gd name="connsiteY3-28" fmla="*/ 10000 h 10000"/>
              <a:gd name="connsiteX4-29" fmla="*/ 0 w 10185"/>
              <a:gd name="connsiteY4-30" fmla="*/ 6624 h 10000"/>
              <a:gd name="connsiteX0-31" fmla="*/ 0 w 10092"/>
              <a:gd name="connsiteY0-32" fmla="*/ 8092 h 10000"/>
              <a:gd name="connsiteX1-33" fmla="*/ 10092 w 10092"/>
              <a:gd name="connsiteY1-34" fmla="*/ 0 h 10000"/>
              <a:gd name="connsiteX2-35" fmla="*/ 10092 w 10092"/>
              <a:gd name="connsiteY2-36" fmla="*/ 10000 h 10000"/>
              <a:gd name="connsiteX3-37" fmla="*/ 92 w 10092"/>
              <a:gd name="connsiteY3-38" fmla="*/ 10000 h 10000"/>
              <a:gd name="connsiteX4-39" fmla="*/ 0 w 10092"/>
              <a:gd name="connsiteY4-40" fmla="*/ 8092 h 10000"/>
              <a:gd name="connsiteX0-41" fmla="*/ 0 w 10092"/>
              <a:gd name="connsiteY0-42" fmla="*/ 8736 h 10000"/>
              <a:gd name="connsiteX1-43" fmla="*/ 10092 w 10092"/>
              <a:gd name="connsiteY1-44" fmla="*/ 0 h 10000"/>
              <a:gd name="connsiteX2-45" fmla="*/ 10092 w 10092"/>
              <a:gd name="connsiteY2-46" fmla="*/ 10000 h 10000"/>
              <a:gd name="connsiteX3-47" fmla="*/ 92 w 10092"/>
              <a:gd name="connsiteY3-48" fmla="*/ 10000 h 10000"/>
              <a:gd name="connsiteX4-49" fmla="*/ 0 w 10092"/>
              <a:gd name="connsiteY4-50" fmla="*/ 873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92" h="10000">
                <a:moveTo>
                  <a:pt x="0" y="8736"/>
                </a:moveTo>
                <a:lnTo>
                  <a:pt x="10092" y="0"/>
                </a:lnTo>
                <a:lnTo>
                  <a:pt x="10092" y="10000"/>
                </a:lnTo>
                <a:lnTo>
                  <a:pt x="92" y="10000"/>
                </a:lnTo>
                <a:cubicBezTo>
                  <a:pt x="30" y="8875"/>
                  <a:pt x="62" y="9861"/>
                  <a:pt x="0" y="8736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21000"/>
                </a:schemeClr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63" name="组合 162"/>
          <p:cNvGrpSpPr/>
          <p:nvPr/>
        </p:nvGrpSpPr>
        <p:grpSpPr>
          <a:xfrm>
            <a:off x="2405730" y="1167595"/>
            <a:ext cx="837709" cy="737490"/>
            <a:chOff x="3208476" y="1556792"/>
            <a:chExt cx="1117236" cy="983319"/>
          </a:xfrm>
        </p:grpSpPr>
        <p:grpSp>
          <p:nvGrpSpPr>
            <p:cNvPr id="164" name="组合 163"/>
            <p:cNvGrpSpPr/>
            <p:nvPr/>
          </p:nvGrpSpPr>
          <p:grpSpPr>
            <a:xfrm>
              <a:off x="3227162" y="1556793"/>
              <a:ext cx="1098550" cy="958123"/>
              <a:chOff x="2857499" y="1149477"/>
              <a:chExt cx="1098550" cy="958123"/>
            </a:xfrm>
          </p:grpSpPr>
          <p:sp>
            <p:nvSpPr>
              <p:cNvPr id="168" name="圆角矩形 167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69" name="圆角矩形 168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3208476" y="1556792"/>
              <a:ext cx="1039305" cy="983319"/>
              <a:chOff x="2633251" y="1689376"/>
              <a:chExt cx="1039305" cy="983319"/>
            </a:xfrm>
          </p:grpSpPr>
          <p:sp>
            <p:nvSpPr>
              <p:cNvPr id="166" name="文本框 40"/>
              <p:cNvSpPr txBox="1"/>
              <p:nvPr/>
            </p:nvSpPr>
            <p:spPr>
              <a:xfrm>
                <a:off x="2642043" y="1689376"/>
                <a:ext cx="1030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cs typeface="+mn-ea"/>
                    <a:sym typeface="+mn-lt"/>
                  </a:rPr>
                  <a:t>01</a:t>
                </a:r>
                <a:endParaRPr lang="zh-CN" altLang="en-US" sz="3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7" name="文本框 41"/>
              <p:cNvSpPr txBox="1"/>
              <p:nvPr/>
            </p:nvSpPr>
            <p:spPr>
              <a:xfrm>
                <a:off x="2633251" y="2344400"/>
                <a:ext cx="1030513" cy="32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OPTION</a:t>
                </a:r>
                <a:endParaRPr lang="zh-CN" altLang="en-US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0" name="组合 169"/>
          <p:cNvGrpSpPr/>
          <p:nvPr/>
        </p:nvGrpSpPr>
        <p:grpSpPr>
          <a:xfrm>
            <a:off x="2405730" y="2031690"/>
            <a:ext cx="837709" cy="728936"/>
            <a:chOff x="3208476" y="2708920"/>
            <a:chExt cx="1117236" cy="971914"/>
          </a:xfrm>
        </p:grpSpPr>
        <p:grpSp>
          <p:nvGrpSpPr>
            <p:cNvPr id="171" name="组合 170"/>
            <p:cNvGrpSpPr/>
            <p:nvPr/>
          </p:nvGrpSpPr>
          <p:grpSpPr>
            <a:xfrm>
              <a:off x="3227162" y="2722711"/>
              <a:ext cx="1098550" cy="958123"/>
              <a:chOff x="2857499" y="1149477"/>
              <a:chExt cx="1098550" cy="958123"/>
            </a:xfrm>
            <a:solidFill>
              <a:srgbClr val="2DB2A4"/>
            </a:solidFill>
          </p:grpSpPr>
          <p:sp>
            <p:nvSpPr>
              <p:cNvPr id="175" name="圆角矩形 174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6" name="圆角矩形 175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2" name="组合 171"/>
            <p:cNvGrpSpPr/>
            <p:nvPr/>
          </p:nvGrpSpPr>
          <p:grpSpPr>
            <a:xfrm>
              <a:off x="3208476" y="2708920"/>
              <a:ext cx="1039305" cy="932670"/>
              <a:chOff x="2633251" y="1679328"/>
              <a:chExt cx="1039305" cy="932670"/>
            </a:xfrm>
          </p:grpSpPr>
          <p:sp>
            <p:nvSpPr>
              <p:cNvPr id="173" name="文本框 43"/>
              <p:cNvSpPr txBox="1"/>
              <p:nvPr/>
            </p:nvSpPr>
            <p:spPr>
              <a:xfrm>
                <a:off x="2642043" y="1679328"/>
                <a:ext cx="1030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cs typeface="+mn-ea"/>
                    <a:sym typeface="+mn-lt"/>
                  </a:rPr>
                  <a:t>02</a:t>
                </a:r>
                <a:endParaRPr lang="zh-CN" altLang="en-US" sz="3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4" name="文本框 44"/>
              <p:cNvSpPr txBox="1"/>
              <p:nvPr/>
            </p:nvSpPr>
            <p:spPr>
              <a:xfrm>
                <a:off x="2633251" y="2283703"/>
                <a:ext cx="1030513" cy="32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OPTION</a:t>
                </a:r>
                <a:endParaRPr lang="zh-CN" altLang="en-US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77" name="组合 176"/>
          <p:cNvGrpSpPr/>
          <p:nvPr/>
        </p:nvGrpSpPr>
        <p:grpSpPr>
          <a:xfrm>
            <a:off x="2405730" y="2895787"/>
            <a:ext cx="837709" cy="718592"/>
            <a:chOff x="3208476" y="3861048"/>
            <a:chExt cx="1117236" cy="958123"/>
          </a:xfrm>
        </p:grpSpPr>
        <p:grpSp>
          <p:nvGrpSpPr>
            <p:cNvPr id="178" name="组合 177"/>
            <p:cNvGrpSpPr/>
            <p:nvPr/>
          </p:nvGrpSpPr>
          <p:grpSpPr>
            <a:xfrm>
              <a:off x="3227162" y="3861048"/>
              <a:ext cx="1098550" cy="958123"/>
              <a:chOff x="2857499" y="1149477"/>
              <a:chExt cx="1098550" cy="958123"/>
            </a:xfrm>
          </p:grpSpPr>
          <p:sp>
            <p:nvSpPr>
              <p:cNvPr id="182" name="圆角矩形 181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83" name="圆角矩形 182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79" name="组合 178"/>
            <p:cNvGrpSpPr/>
            <p:nvPr/>
          </p:nvGrpSpPr>
          <p:grpSpPr>
            <a:xfrm>
              <a:off x="3208476" y="3873242"/>
              <a:ext cx="1039305" cy="884823"/>
              <a:chOff x="2633251" y="1704765"/>
              <a:chExt cx="1039305" cy="884823"/>
            </a:xfrm>
          </p:grpSpPr>
          <p:sp>
            <p:nvSpPr>
              <p:cNvPr id="180" name="文本框 46"/>
              <p:cNvSpPr txBox="1"/>
              <p:nvPr/>
            </p:nvSpPr>
            <p:spPr>
              <a:xfrm>
                <a:off x="2642043" y="1704765"/>
                <a:ext cx="1030513" cy="73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cs typeface="+mn-ea"/>
                    <a:sym typeface="+mn-lt"/>
                  </a:rPr>
                  <a:t>03</a:t>
                </a:r>
                <a:endParaRPr lang="zh-CN" altLang="en-US" sz="3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1" name="文本框 47"/>
              <p:cNvSpPr txBox="1"/>
              <p:nvPr/>
            </p:nvSpPr>
            <p:spPr>
              <a:xfrm>
                <a:off x="2633251" y="2261293"/>
                <a:ext cx="1030513" cy="32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OPTION</a:t>
                </a:r>
                <a:endParaRPr lang="zh-CN" altLang="en-US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4" name="组合 183"/>
          <p:cNvGrpSpPr/>
          <p:nvPr/>
        </p:nvGrpSpPr>
        <p:grpSpPr>
          <a:xfrm>
            <a:off x="2395526" y="3759883"/>
            <a:ext cx="847914" cy="718592"/>
            <a:chOff x="3194865" y="5013176"/>
            <a:chExt cx="1130847" cy="958123"/>
          </a:xfrm>
        </p:grpSpPr>
        <p:grpSp>
          <p:nvGrpSpPr>
            <p:cNvPr id="185" name="组合 184"/>
            <p:cNvGrpSpPr/>
            <p:nvPr/>
          </p:nvGrpSpPr>
          <p:grpSpPr>
            <a:xfrm>
              <a:off x="3227162" y="5013176"/>
              <a:ext cx="1098550" cy="958123"/>
              <a:chOff x="2857499" y="1149477"/>
              <a:chExt cx="1098550" cy="958123"/>
            </a:xfrm>
          </p:grpSpPr>
          <p:sp>
            <p:nvSpPr>
              <p:cNvPr id="189" name="圆角矩形 188"/>
              <p:cNvSpPr/>
              <p:nvPr/>
            </p:nvSpPr>
            <p:spPr>
              <a:xfrm>
                <a:off x="2857499" y="1149477"/>
                <a:ext cx="1076325" cy="958123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90" name="圆角矩形 189"/>
              <p:cNvSpPr/>
              <p:nvPr/>
            </p:nvSpPr>
            <p:spPr>
              <a:xfrm>
                <a:off x="2892834" y="1178024"/>
                <a:ext cx="1063215" cy="901028"/>
              </a:xfrm>
              <a:prstGeom prst="roundRect">
                <a:avLst>
                  <a:gd name="adj" fmla="val 13889"/>
                </a:avLst>
              </a:prstGeom>
              <a:solidFill>
                <a:srgbClr val="405F8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grpSp>
          <p:nvGrpSpPr>
            <p:cNvPr id="186" name="组合 185"/>
            <p:cNvGrpSpPr/>
            <p:nvPr/>
          </p:nvGrpSpPr>
          <p:grpSpPr>
            <a:xfrm>
              <a:off x="3194865" y="5013176"/>
              <a:ext cx="1044125" cy="900363"/>
              <a:chOff x="2619640" y="1689226"/>
              <a:chExt cx="1044125" cy="900363"/>
            </a:xfrm>
          </p:grpSpPr>
          <p:sp>
            <p:nvSpPr>
              <p:cNvPr id="187" name="文本框 49"/>
              <p:cNvSpPr txBox="1"/>
              <p:nvPr/>
            </p:nvSpPr>
            <p:spPr>
              <a:xfrm>
                <a:off x="2619640" y="1689226"/>
                <a:ext cx="103051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bg1"/>
                    </a:solidFill>
                    <a:cs typeface="+mn-ea"/>
                    <a:sym typeface="+mn-lt"/>
                  </a:rPr>
                  <a:t>04</a:t>
                </a:r>
                <a:endParaRPr lang="zh-CN" altLang="en-US" sz="3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8" name="文本框 50"/>
              <p:cNvSpPr txBox="1"/>
              <p:nvPr/>
            </p:nvSpPr>
            <p:spPr>
              <a:xfrm>
                <a:off x="2633252" y="2261294"/>
                <a:ext cx="1030513" cy="32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>
                    <a:solidFill>
                      <a:schemeClr val="bg1"/>
                    </a:solidFill>
                    <a:cs typeface="+mn-ea"/>
                    <a:sym typeface="+mn-lt"/>
                  </a:rPr>
                  <a:t>OPTION</a:t>
                </a:r>
                <a:endParaRPr lang="zh-CN" altLang="en-US" sz="1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91" name="文本框 52"/>
          <p:cNvSpPr txBox="1"/>
          <p:nvPr/>
        </p:nvSpPr>
        <p:spPr>
          <a:xfrm>
            <a:off x="4175356" y="1330646"/>
            <a:ext cx="1980820" cy="37700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en-US" altLang="zh-CN" sz="2000" b="1" dirty="0">
                <a:solidFill>
                  <a:srgbClr val="405F8F"/>
                </a:solidFill>
                <a:cs typeface="+mn-ea"/>
                <a:sym typeface="+mn-lt"/>
              </a:rPr>
              <a:t>SYNOPSIS</a:t>
            </a:r>
          </a:p>
        </p:txBody>
      </p:sp>
      <p:sp>
        <p:nvSpPr>
          <p:cNvPr id="212" name="文本框 73"/>
          <p:cNvSpPr txBox="1"/>
          <p:nvPr/>
        </p:nvSpPr>
        <p:spPr>
          <a:xfrm>
            <a:off x="3851920" y="2172514"/>
            <a:ext cx="2182729" cy="37700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05F8F"/>
                </a:solidFill>
                <a:cs typeface="+mn-ea"/>
                <a:sym typeface="+mn-lt"/>
              </a:rPr>
              <a:t>METHODOLOGY</a:t>
            </a:r>
          </a:p>
        </p:txBody>
      </p:sp>
      <p:sp>
        <p:nvSpPr>
          <p:cNvPr id="216" name="文本框 77"/>
          <p:cNvSpPr txBox="1"/>
          <p:nvPr/>
        </p:nvSpPr>
        <p:spPr>
          <a:xfrm>
            <a:off x="4031340" y="3922934"/>
            <a:ext cx="1980820" cy="37700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r>
              <a:rPr lang="en-US" altLang="zh-CN" sz="2000" b="1" dirty="0">
                <a:solidFill>
                  <a:srgbClr val="405F8F"/>
                </a:solidFill>
                <a:cs typeface="+mn-ea"/>
                <a:sym typeface="+mn-lt"/>
              </a:rPr>
              <a:t>LIMITATIONS</a:t>
            </a:r>
          </a:p>
        </p:txBody>
      </p:sp>
      <p:sp>
        <p:nvSpPr>
          <p:cNvPr id="218" name="矩形 217"/>
          <p:cNvSpPr/>
          <p:nvPr/>
        </p:nvSpPr>
        <p:spPr>
          <a:xfrm>
            <a:off x="3133145" y="1167595"/>
            <a:ext cx="339407" cy="3323127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4" name="文本框 73">
            <a:extLst>
              <a:ext uri="{FF2B5EF4-FFF2-40B4-BE49-F238E27FC236}">
                <a16:creationId xmlns:a16="http://schemas.microsoft.com/office/drawing/2014/main" id="{B3A0B3C2-D602-4894-8702-C6DE6BC7C365}"/>
              </a:ext>
            </a:extLst>
          </p:cNvPr>
          <p:cNvSpPr txBox="1"/>
          <p:nvPr/>
        </p:nvSpPr>
        <p:spPr>
          <a:xfrm>
            <a:off x="3275856" y="3058838"/>
            <a:ext cx="3347500" cy="37700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405F8F"/>
                </a:solidFill>
                <a:cs typeface="+mn-ea"/>
                <a:sym typeface="+mn-lt"/>
              </a:rPr>
              <a:t>RESULTS/INSIGHTS</a:t>
            </a:r>
          </a:p>
        </p:txBody>
      </p:sp>
    </p:spTree>
  </p:cSld>
  <p:clrMapOvr>
    <a:masterClrMapping/>
  </p:clrMapOvr>
  <p:transition spd="slow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491880" y="51470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Social Network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9A5F00F-736E-4A02-9C51-22AA06DB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483518"/>
            <a:ext cx="3019452" cy="2204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6DC25A-D352-43B7-88FC-BC71382BF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3771" y="2903741"/>
            <a:ext cx="3022683" cy="2078095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AFD3B9-B6EC-4C2C-A12E-B59EEF925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447276"/>
              </p:ext>
            </p:extLst>
          </p:nvPr>
        </p:nvGraphicFramePr>
        <p:xfrm>
          <a:off x="757824" y="843558"/>
          <a:ext cx="2734056" cy="2807208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25023">
                  <a:extLst>
                    <a:ext uri="{9D8B030D-6E8A-4147-A177-3AD203B41FA5}">
                      <a16:colId xmlns:a16="http://schemas.microsoft.com/office/drawing/2014/main" val="604732580"/>
                    </a:ext>
                  </a:extLst>
                </a:gridCol>
                <a:gridCol w="1309033">
                  <a:extLst>
                    <a:ext uri="{9D8B030D-6E8A-4147-A177-3AD203B41FA5}">
                      <a16:colId xmlns:a16="http://schemas.microsoft.com/office/drawing/2014/main" val="1268855057"/>
                    </a:ext>
                  </a:extLst>
                </a:gridCol>
              </a:tblGrid>
              <a:tr h="311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Characters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Betweeness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95419965"/>
                  </a:ext>
                </a:extLst>
              </a:tr>
              <a:tr h="311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Harry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92321469"/>
                  </a:ext>
                </a:extLst>
              </a:tr>
              <a:tr h="311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5316544"/>
                  </a:ext>
                </a:extLst>
              </a:tr>
              <a:tr h="311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1045467"/>
                  </a:ext>
                </a:extLst>
              </a:tr>
              <a:tr h="311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Hagrid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1041161"/>
                  </a:ext>
                </a:extLst>
              </a:tr>
              <a:tr h="311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79333165"/>
                  </a:ext>
                </a:extLst>
              </a:tr>
              <a:tr h="311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1515128"/>
                  </a:ext>
                </a:extLst>
              </a:tr>
              <a:tr h="311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4916489"/>
                  </a:ext>
                </a:extLst>
              </a:tr>
              <a:tr h="3119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Ginny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0.1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52702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613078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491880" y="51470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Social Network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Online Media 8" descr="Screen Recording 2019-12-01 at 6.09.26 PM">
            <a:hlinkClick r:id="" action="ppaction://media"/>
            <a:extLst>
              <a:ext uri="{FF2B5EF4-FFF2-40B4-BE49-F238E27FC236}">
                <a16:creationId xmlns:a16="http://schemas.microsoft.com/office/drawing/2014/main" id="{DF040A45-0A6D-4BB3-AB2C-CE3BFB1C8D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8458" y="838469"/>
            <a:ext cx="4253452" cy="3466562"/>
          </a:xfrm>
          <a:prstGeom prst="rect">
            <a:avLst/>
          </a:prstGeom>
        </p:spPr>
      </p:pic>
      <p:sp>
        <p:nvSpPr>
          <p:cNvPr id="22" name="圆角矩形 11">
            <a:extLst>
              <a:ext uri="{FF2B5EF4-FFF2-40B4-BE49-F238E27FC236}">
                <a16:creationId xmlns:a16="http://schemas.microsoft.com/office/drawing/2014/main" id="{EF85ABA1-7A73-4D47-B202-0638F4DD4A4D}"/>
              </a:ext>
            </a:extLst>
          </p:cNvPr>
          <p:cNvSpPr/>
          <p:nvPr/>
        </p:nvSpPr>
        <p:spPr>
          <a:xfrm>
            <a:off x="848798" y="1885171"/>
            <a:ext cx="1997702" cy="2074238"/>
          </a:xfrm>
          <a:prstGeom prst="roundRect">
            <a:avLst/>
          </a:prstGeom>
          <a:noFill/>
          <a:ln w="12700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3" name="组合 12">
            <a:extLst>
              <a:ext uri="{FF2B5EF4-FFF2-40B4-BE49-F238E27FC236}">
                <a16:creationId xmlns:a16="http://schemas.microsoft.com/office/drawing/2014/main" id="{EEB8FFDD-9CEF-4858-9C69-D1705B2F0F39}"/>
              </a:ext>
            </a:extLst>
          </p:cNvPr>
          <p:cNvGrpSpPr/>
          <p:nvPr/>
        </p:nvGrpSpPr>
        <p:grpSpPr>
          <a:xfrm>
            <a:off x="1187624" y="838469"/>
            <a:ext cx="1314557" cy="1348546"/>
            <a:chOff x="1705099" y="2564904"/>
            <a:chExt cx="1800200" cy="1800200"/>
          </a:xfrm>
        </p:grpSpPr>
        <p:sp>
          <p:nvSpPr>
            <p:cNvPr id="24" name="椭圆 13">
              <a:extLst>
                <a:ext uri="{FF2B5EF4-FFF2-40B4-BE49-F238E27FC236}">
                  <a16:creationId xmlns:a16="http://schemas.microsoft.com/office/drawing/2014/main" id="{014E0C5C-ABE5-4802-B047-8816D88EFC62}"/>
                </a:ext>
              </a:extLst>
            </p:cNvPr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" name="椭圆 14">
              <a:extLst>
                <a:ext uri="{FF2B5EF4-FFF2-40B4-BE49-F238E27FC236}">
                  <a16:creationId xmlns:a16="http://schemas.microsoft.com/office/drawing/2014/main" id="{1D638730-107D-47AB-9416-15A7534BCF5B}"/>
                </a:ext>
              </a:extLst>
            </p:cNvPr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C1659F8-05F3-4519-B28A-B5E625BFADAD}"/>
              </a:ext>
            </a:extLst>
          </p:cNvPr>
          <p:cNvSpPr txBox="1"/>
          <p:nvPr/>
        </p:nvSpPr>
        <p:spPr>
          <a:xfrm>
            <a:off x="1179786" y="1212899"/>
            <a:ext cx="1314026" cy="56167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5F8F"/>
                </a:solidFill>
                <a:cs typeface="+mn-ea"/>
                <a:sym typeface="+mn-lt"/>
              </a:rPr>
              <a:t>Social Network </a:t>
            </a:r>
          </a:p>
        </p:txBody>
      </p:sp>
      <p:sp>
        <p:nvSpPr>
          <p:cNvPr id="27" name="矩形 47">
            <a:extLst>
              <a:ext uri="{FF2B5EF4-FFF2-40B4-BE49-F238E27FC236}">
                <a16:creationId xmlns:a16="http://schemas.microsoft.com/office/drawing/2014/main" id="{74C384FA-918E-4F76-910A-E364D4111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022" y="2720126"/>
            <a:ext cx="1852754" cy="436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00" b="1" dirty="0">
                <a:solidFill>
                  <a:srgbClr val="405F8F"/>
                </a:solidFill>
                <a:cs typeface="+mn-ea"/>
                <a:sym typeface="+mn-lt"/>
              </a:rPr>
              <a:t>Harry Potter and the Sorcerer’s Stone</a:t>
            </a:r>
          </a:p>
        </p:txBody>
      </p:sp>
    </p:spTree>
    <p:extLst>
      <p:ext uri="{BB962C8B-B14F-4D97-AF65-F5344CB8AC3E}">
        <p14:creationId xmlns:p14="http://schemas.microsoft.com/office/powerpoint/2010/main" val="6145765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2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491880" y="51470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Social Network Analysis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F9D903B6-002B-45FF-82A1-F68D2BCB4852}"/>
              </a:ext>
            </a:extLst>
          </p:cNvPr>
          <p:cNvSpPr txBox="1">
            <a:spLocks/>
          </p:cNvSpPr>
          <p:nvPr/>
        </p:nvSpPr>
        <p:spPr>
          <a:xfrm>
            <a:off x="179512" y="128257"/>
            <a:ext cx="3141664" cy="4886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617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405F8F"/>
                </a:solidFill>
                <a:latin typeface="+mn-lt"/>
                <a:ea typeface="+mn-ea"/>
                <a:cs typeface="+mn-ea"/>
              </a:rPr>
              <a:t>Character Time Series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761BCF-CB5F-42E6-890E-34746D2EF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843557"/>
            <a:ext cx="4392488" cy="40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77587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文本框 52"/>
          <p:cNvSpPr txBox="1"/>
          <p:nvPr/>
        </p:nvSpPr>
        <p:spPr>
          <a:xfrm>
            <a:off x="2332294" y="2855008"/>
            <a:ext cx="4615970" cy="1592726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300" b="1" spc="225" dirty="0">
                <a:solidFill>
                  <a:srgbClr val="405F8F"/>
                </a:solidFill>
                <a:cs typeface="+mn-ea"/>
                <a:sym typeface="+mn-lt"/>
              </a:rPr>
              <a:t>RESULTS/INSIGHTS</a:t>
            </a:r>
          </a:p>
          <a:p>
            <a:pPr algn="ctr"/>
            <a:endParaRPr lang="en-US" altLang="zh-CN" sz="3300" b="1" spc="225" dirty="0">
              <a:solidFill>
                <a:srgbClr val="405F8F"/>
              </a:solidFill>
              <a:cs typeface="+mn-ea"/>
              <a:sym typeface="+mn-lt"/>
            </a:endParaRPr>
          </a:p>
          <a:p>
            <a:pPr algn="ctr"/>
            <a:endParaRPr lang="en-US" altLang="zh-CN" sz="3300" b="1" spc="225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1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8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03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280402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4305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RESULTS/</a:t>
            </a:r>
          </a:p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INSIGHTS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48798" y="2034276"/>
            <a:ext cx="1997702" cy="2625706"/>
          </a:xfrm>
          <a:prstGeom prst="roundRect">
            <a:avLst/>
          </a:prstGeom>
          <a:noFill/>
          <a:ln w="12700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87624" y="987574"/>
            <a:ext cx="1314557" cy="1348546"/>
            <a:chOff x="1705099" y="2564904"/>
            <a:chExt cx="1800200" cy="1800200"/>
          </a:xfrm>
        </p:grpSpPr>
        <p:sp>
          <p:nvSpPr>
            <p:cNvPr id="14" name="椭圆 1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87624" y="1170483"/>
            <a:ext cx="1314026" cy="1054117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5F8F"/>
                </a:solidFill>
                <a:cs typeface="+mn-ea"/>
                <a:sym typeface="+mn-lt"/>
              </a:rPr>
              <a:t>Take</a:t>
            </a:r>
            <a:r>
              <a:rPr lang="zh-CN" altLang="en-US" sz="1600" b="1" dirty="0">
                <a:solidFill>
                  <a:srgbClr val="405F8F"/>
                </a:solidFill>
                <a:cs typeface="+mn-ea"/>
                <a:sym typeface="+mn-lt"/>
              </a:rPr>
              <a:t> </a:t>
            </a:r>
            <a:r>
              <a:rPr lang="en-US" altLang="zh-CN" sz="1600" b="1" dirty="0">
                <a:solidFill>
                  <a:srgbClr val="405F8F"/>
                </a:solidFill>
                <a:cs typeface="+mn-ea"/>
                <a:sym typeface="+mn-lt"/>
              </a:rPr>
              <a:t> people into Harry’s World</a:t>
            </a: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919046" y="2482469"/>
            <a:ext cx="1852754" cy="1962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Further developed the marketing strategy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Images from movie were released sparingly before it hit theaters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Actors’ images became synonymous with the Potter Brand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79A52A-653C-45AC-81F8-5A11B0D64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153" y="934881"/>
            <a:ext cx="2499361" cy="37443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BD1738-A0BE-41F1-8E7F-2DE92A171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934881"/>
            <a:ext cx="2499360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2805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4305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RESULTS/</a:t>
            </a:r>
          </a:p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INSIGHTS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848798" y="2250300"/>
            <a:ext cx="1997702" cy="2074238"/>
          </a:xfrm>
          <a:prstGeom prst="roundRect">
            <a:avLst/>
          </a:prstGeom>
          <a:noFill/>
          <a:ln w="12700">
            <a:solidFill>
              <a:srgbClr val="405F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1" rIns="68562" bIns="34281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87624" y="1203598"/>
            <a:ext cx="1314557" cy="1348546"/>
            <a:chOff x="1705099" y="2564904"/>
            <a:chExt cx="1800200" cy="1800200"/>
          </a:xfrm>
        </p:grpSpPr>
        <p:sp>
          <p:nvSpPr>
            <p:cNvPr id="14" name="椭圆 13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179786" y="1706084"/>
            <a:ext cx="1314026" cy="315453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5F8F"/>
                </a:solidFill>
                <a:cs typeface="+mn-ea"/>
                <a:sym typeface="+mn-lt"/>
              </a:rPr>
              <a:t>Genre</a:t>
            </a:r>
          </a:p>
        </p:txBody>
      </p:sp>
      <p:sp>
        <p:nvSpPr>
          <p:cNvPr id="22" name="矩形 47"/>
          <p:cNvSpPr>
            <a:spLocks noChangeArrowheads="1"/>
          </p:cNvSpPr>
          <p:nvPr/>
        </p:nvSpPr>
        <p:spPr bwMode="auto">
          <a:xfrm>
            <a:off x="919046" y="2698493"/>
            <a:ext cx="1852754" cy="138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The three genres Harry Potter falls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Exponential  Growth</a:t>
            </a: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altLang="zh-CN" sz="12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r>
              <a:rPr lang="en-US" altLang="zh-CN" sz="1200" b="1" dirty="0">
                <a:solidFill>
                  <a:srgbClr val="405F8F"/>
                </a:solidFill>
                <a:cs typeface="+mn-ea"/>
                <a:sym typeface="+mn-lt"/>
              </a:rPr>
              <a:t>Slopes are almost     unmatched</a:t>
            </a:r>
          </a:p>
        </p:txBody>
      </p:sp>
      <p:pic>
        <p:nvPicPr>
          <p:cNvPr id="18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2AC1D355-AE1D-46DC-A36F-F9FB32A6D3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17" y="670432"/>
            <a:ext cx="4856915" cy="422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62217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41304" y="76313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RESULTS/</a:t>
            </a:r>
          </a:p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INSIGHTS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2" descr="Image result for 911 images">
            <a:extLst>
              <a:ext uri="{FF2B5EF4-FFF2-40B4-BE49-F238E27FC236}">
                <a16:creationId xmlns:a16="http://schemas.microsoft.com/office/drawing/2014/main" id="{A83ABD93-F736-447F-9431-6D286BB2B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55" y="2211710"/>
            <a:ext cx="3528392" cy="216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Content Placeholder 4">
            <a:extLst>
              <a:ext uri="{FF2B5EF4-FFF2-40B4-BE49-F238E27FC236}">
                <a16:creationId xmlns:a16="http://schemas.microsoft.com/office/drawing/2014/main" id="{F124B568-FAAE-40BF-9EF6-42E2437FC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220714"/>
            <a:ext cx="3843684" cy="2235658"/>
          </a:xfrm>
          <a:prstGeom prst="rect">
            <a:avLst/>
          </a:prstGeom>
        </p:spPr>
      </p:pic>
      <p:sp>
        <p:nvSpPr>
          <p:cNvPr id="43" name="矩形 47">
            <a:extLst>
              <a:ext uri="{FF2B5EF4-FFF2-40B4-BE49-F238E27FC236}">
                <a16:creationId xmlns:a16="http://schemas.microsoft.com/office/drawing/2014/main" id="{09CBF55D-C0BC-4A8E-B30F-9F5ED927E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172" y="985637"/>
            <a:ext cx="6839196" cy="831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405F8F"/>
                </a:solidFill>
                <a:cs typeface="+mn-ea"/>
                <a:sym typeface="+mn-lt"/>
              </a:rPr>
              <a:t>2001: A Year of Hardships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41304" y="76313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RESULTS/</a:t>
            </a:r>
          </a:p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INSIGHTS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7">
            <a:extLst>
              <a:ext uri="{FF2B5EF4-FFF2-40B4-BE49-F238E27FC236}">
                <a16:creationId xmlns:a16="http://schemas.microsoft.com/office/drawing/2014/main" id="{09CBF55D-C0BC-4A8E-B30F-9F5ED927E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402" y="757020"/>
            <a:ext cx="6839196" cy="63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altLang="zh-CN" sz="2000" b="1" dirty="0">
                <a:solidFill>
                  <a:srgbClr val="405F8F"/>
                </a:solidFill>
                <a:cs typeface="+mn-ea"/>
                <a:sym typeface="+mn-lt"/>
              </a:rPr>
              <a:t>What Is 2001 Lacking?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BD3E96-4269-48F4-B64E-E9D8FB211806}"/>
              </a:ext>
            </a:extLst>
          </p:cNvPr>
          <p:cNvGrpSpPr/>
          <p:nvPr/>
        </p:nvGrpSpPr>
        <p:grpSpPr>
          <a:xfrm>
            <a:off x="181904" y="1351070"/>
            <a:ext cx="4326418" cy="3498935"/>
            <a:chOff x="281227" y="1326694"/>
            <a:chExt cx="4326418" cy="3498935"/>
          </a:xfrm>
        </p:grpSpPr>
        <p:pic>
          <p:nvPicPr>
            <p:cNvPr id="21" name="Content Placeholder 15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A9BA3B4C-2518-4DB0-91EE-FB5DE1797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27" y="1392984"/>
              <a:ext cx="3293508" cy="3432645"/>
            </a:xfrm>
            <a:prstGeom prst="rect">
              <a:avLst/>
            </a:prstGeom>
          </p:spPr>
        </p:pic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10A1A084-01CD-49C9-864D-CD24DEC2CE0C}"/>
                </a:ext>
              </a:extLst>
            </p:cNvPr>
            <p:cNvSpPr/>
            <p:nvPr/>
          </p:nvSpPr>
          <p:spPr>
            <a:xfrm>
              <a:off x="332413" y="1347200"/>
              <a:ext cx="502096" cy="29004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93714E-2870-4426-A672-C506FBECF168}"/>
                </a:ext>
              </a:extLst>
            </p:cNvPr>
            <p:cNvSpPr txBox="1"/>
            <p:nvPr/>
          </p:nvSpPr>
          <p:spPr>
            <a:xfrm>
              <a:off x="3509833" y="1326694"/>
              <a:ext cx="1097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WIZARD</a:t>
              </a:r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FC5AF285-0136-43F2-BE66-5BD2E5124636}"/>
                </a:ext>
              </a:extLst>
            </p:cNvPr>
            <p:cNvSpPr/>
            <p:nvPr/>
          </p:nvSpPr>
          <p:spPr>
            <a:xfrm>
              <a:off x="332413" y="2211096"/>
              <a:ext cx="502096" cy="29004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96A9397-D690-4746-8606-22F3070F579D}"/>
                </a:ext>
              </a:extLst>
            </p:cNvPr>
            <p:cNvSpPr txBox="1"/>
            <p:nvPr/>
          </p:nvSpPr>
          <p:spPr>
            <a:xfrm>
              <a:off x="3471698" y="2202426"/>
              <a:ext cx="1097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PARENTS</a:t>
              </a:r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CBAF88AD-1043-4D77-A4A6-BBA0D903FADF}"/>
                </a:ext>
              </a:extLst>
            </p:cNvPr>
            <p:cNvSpPr/>
            <p:nvPr/>
          </p:nvSpPr>
          <p:spPr>
            <a:xfrm>
              <a:off x="353235" y="2579023"/>
              <a:ext cx="502096" cy="29004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FD3085FC-24FE-4F79-8B54-EBAC75D9536F}"/>
                </a:ext>
              </a:extLst>
            </p:cNvPr>
            <p:cNvSpPr/>
            <p:nvPr/>
          </p:nvSpPr>
          <p:spPr>
            <a:xfrm>
              <a:off x="353235" y="2934302"/>
              <a:ext cx="502096" cy="29004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A96CDA8B-A627-4103-8274-C94975961702}"/>
                </a:ext>
              </a:extLst>
            </p:cNvPr>
            <p:cNvSpPr/>
            <p:nvPr/>
          </p:nvSpPr>
          <p:spPr>
            <a:xfrm>
              <a:off x="353235" y="4422502"/>
              <a:ext cx="502096" cy="29004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39296C-A7F5-490F-A2B3-816DF4B3CAAD}"/>
                </a:ext>
              </a:extLst>
            </p:cNvPr>
            <p:cNvSpPr txBox="1"/>
            <p:nvPr/>
          </p:nvSpPr>
          <p:spPr>
            <a:xfrm>
              <a:off x="3480365" y="2539380"/>
              <a:ext cx="1097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DRAGON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866C72-10FE-416E-9533-C3ECA2718050}"/>
                </a:ext>
              </a:extLst>
            </p:cNvPr>
            <p:cNvSpPr txBox="1"/>
            <p:nvPr/>
          </p:nvSpPr>
          <p:spPr>
            <a:xfrm>
              <a:off x="3488840" y="2922506"/>
              <a:ext cx="1097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MAGIC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1E9124-1E43-4D83-83F7-F59D8841EF2F}"/>
                </a:ext>
              </a:extLst>
            </p:cNvPr>
            <p:cNvSpPr txBox="1"/>
            <p:nvPr/>
          </p:nvSpPr>
          <p:spPr>
            <a:xfrm>
              <a:off x="3471698" y="4434674"/>
              <a:ext cx="1097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FAMILY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C359E-CC75-468F-8D22-66FE5876F6DD}"/>
              </a:ext>
            </a:extLst>
          </p:cNvPr>
          <p:cNvGrpSpPr/>
          <p:nvPr/>
        </p:nvGrpSpPr>
        <p:grpSpPr>
          <a:xfrm>
            <a:off x="4237478" y="1370540"/>
            <a:ext cx="4673432" cy="3415456"/>
            <a:chOff x="4186558" y="1552673"/>
            <a:chExt cx="4673432" cy="3076338"/>
          </a:xfrm>
        </p:grpSpPr>
        <p:pic>
          <p:nvPicPr>
            <p:cNvPr id="36" name="Content Placeholder 5">
              <a:extLst>
                <a:ext uri="{FF2B5EF4-FFF2-40B4-BE49-F238E27FC236}">
                  <a16:creationId xmlns:a16="http://schemas.microsoft.com/office/drawing/2014/main" id="{17BDCEB8-B6B9-4022-A2B4-C37B8858C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24" r="1" b="1"/>
            <a:stretch/>
          </p:blipFill>
          <p:spPr>
            <a:xfrm>
              <a:off x="4186558" y="1552673"/>
              <a:ext cx="4673432" cy="3076338"/>
            </a:xfrm>
            <a:prstGeom prst="rect">
              <a:avLst/>
            </a:prstGeom>
          </p:spPr>
        </p:pic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35E4453-96BE-4E93-8E83-51D4DB933B9F}"/>
                </a:ext>
              </a:extLst>
            </p:cNvPr>
            <p:cNvSpPr/>
            <p:nvPr/>
          </p:nvSpPr>
          <p:spPr>
            <a:xfrm>
              <a:off x="6655887" y="2435992"/>
              <a:ext cx="521832" cy="27151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889727C7-FC16-4B5E-90A2-9F7307F296E0}"/>
                </a:ext>
              </a:extLst>
            </p:cNvPr>
            <p:cNvSpPr/>
            <p:nvPr/>
          </p:nvSpPr>
          <p:spPr>
            <a:xfrm rot="16200000">
              <a:off x="6373574" y="3485614"/>
              <a:ext cx="521832" cy="27151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1E91E432-1CAB-4365-B3A6-B39261B185B2}"/>
                </a:ext>
              </a:extLst>
            </p:cNvPr>
            <p:cNvSpPr/>
            <p:nvPr/>
          </p:nvSpPr>
          <p:spPr>
            <a:xfrm rot="8918274">
              <a:off x="5775520" y="2798535"/>
              <a:ext cx="521832" cy="27151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D42896BF-176E-4161-B34D-6409AF78E244}"/>
                </a:ext>
              </a:extLst>
            </p:cNvPr>
            <p:cNvSpPr/>
            <p:nvPr/>
          </p:nvSpPr>
          <p:spPr>
            <a:xfrm>
              <a:off x="5775520" y="4056326"/>
              <a:ext cx="521832" cy="27151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7237321"/>
      </p:ext>
    </p:extLst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41304" y="76313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RESULTS/</a:t>
            </a:r>
          </a:p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INSIGHTS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Image result for lord of the rings the fellowship of the ring">
            <a:extLst>
              <a:ext uri="{FF2B5EF4-FFF2-40B4-BE49-F238E27FC236}">
                <a16:creationId xmlns:a16="http://schemas.microsoft.com/office/drawing/2014/main" id="{489BF053-2892-403B-A578-8817C5E3D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47614"/>
            <a:ext cx="2655714" cy="35700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lated image">
            <a:extLst>
              <a:ext uri="{FF2B5EF4-FFF2-40B4-BE49-F238E27FC236}">
                <a16:creationId xmlns:a16="http://schemas.microsoft.com/office/drawing/2014/main" id="{C453889C-FA87-454D-9E58-7C897C020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347614"/>
            <a:ext cx="2651760" cy="35700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1B26D4-83BD-4DB5-AFCD-7EA6A5E8BD7F}"/>
              </a:ext>
            </a:extLst>
          </p:cNvPr>
          <p:cNvSpPr txBox="1"/>
          <p:nvPr/>
        </p:nvSpPr>
        <p:spPr>
          <a:xfrm>
            <a:off x="395536" y="748917"/>
            <a:ext cx="33435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IMDb Rating: </a:t>
            </a:r>
            <a:r>
              <a:rPr lang="en-US" dirty="0">
                <a:solidFill>
                  <a:srgbClr val="92D050"/>
                </a:solidFill>
              </a:rPr>
              <a:t>8.8</a:t>
            </a:r>
          </a:p>
          <a:p>
            <a:r>
              <a:rPr lang="en-US" dirty="0"/>
              <a:t>US Revenue: </a:t>
            </a:r>
            <a:r>
              <a:rPr lang="en-US" dirty="0">
                <a:solidFill>
                  <a:srgbClr val="FF0000"/>
                </a:solidFill>
              </a:rPr>
              <a:t>$313M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562E1F-562B-45C9-8FBF-BCB2B89F2D1F}"/>
              </a:ext>
            </a:extLst>
          </p:cNvPr>
          <p:cNvSpPr txBox="1"/>
          <p:nvPr/>
        </p:nvSpPr>
        <p:spPr>
          <a:xfrm>
            <a:off x="3203848" y="764522"/>
            <a:ext cx="334356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IMDb Rating: </a:t>
            </a:r>
            <a:r>
              <a:rPr lang="en-US" dirty="0">
                <a:solidFill>
                  <a:srgbClr val="FF0000"/>
                </a:solidFill>
              </a:rPr>
              <a:t>7.6</a:t>
            </a:r>
          </a:p>
          <a:p>
            <a:r>
              <a:rPr lang="en-US" dirty="0"/>
              <a:t>US Revenue: </a:t>
            </a:r>
            <a:r>
              <a:rPr lang="en-US" dirty="0">
                <a:solidFill>
                  <a:srgbClr val="92D050"/>
                </a:solidFill>
              </a:rPr>
              <a:t>$318M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2762769-533E-4BD5-AA5C-B240B4BBBCAB}"/>
              </a:ext>
            </a:extLst>
          </p:cNvPr>
          <p:cNvSpPr txBox="1">
            <a:spLocks/>
          </p:cNvSpPr>
          <p:nvPr/>
        </p:nvSpPr>
        <p:spPr>
          <a:xfrm>
            <a:off x="5783600" y="387927"/>
            <a:ext cx="3141664" cy="48869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617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405F8F"/>
                </a:solidFill>
                <a:latin typeface="+mn-lt"/>
                <a:ea typeface="+mn-ea"/>
                <a:cs typeface="+mn-ea"/>
              </a:rPr>
              <a:t>Harry Potter vs </a:t>
            </a:r>
            <a:br>
              <a:rPr lang="en-US" b="1" dirty="0">
                <a:solidFill>
                  <a:srgbClr val="405F8F"/>
                </a:solidFill>
                <a:latin typeface="+mn-lt"/>
                <a:ea typeface="+mn-ea"/>
                <a:cs typeface="+mn-ea"/>
              </a:rPr>
            </a:br>
            <a:r>
              <a:rPr lang="en-US" b="1" dirty="0">
                <a:solidFill>
                  <a:srgbClr val="405F8F"/>
                </a:solidFill>
                <a:latin typeface="+mn-lt"/>
                <a:ea typeface="+mn-ea"/>
                <a:cs typeface="+mn-ea"/>
              </a:rPr>
              <a:t>Lord Of The Rings</a:t>
            </a:r>
          </a:p>
        </p:txBody>
      </p:sp>
    </p:spTree>
    <p:extLst>
      <p:ext uri="{BB962C8B-B14F-4D97-AF65-F5344CB8AC3E}">
        <p14:creationId xmlns:p14="http://schemas.microsoft.com/office/powerpoint/2010/main" val="2825816879"/>
      </p:ext>
    </p:extLst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41304" y="76313"/>
            <a:ext cx="196680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RESULTS/</a:t>
            </a:r>
          </a:p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INSIGHTS</a:t>
            </a: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7">
            <a:extLst>
              <a:ext uri="{FF2B5EF4-FFF2-40B4-BE49-F238E27FC236}">
                <a16:creationId xmlns:a16="http://schemas.microsoft.com/office/drawing/2014/main" id="{09CBF55D-C0BC-4A8E-B30F-9F5ED927E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877395"/>
            <a:ext cx="6839196" cy="63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405F8F"/>
                </a:solidFill>
                <a:cs typeface="+mn-ea"/>
              </a:rPr>
              <a:t>The Sentiment Sweet Spot</a:t>
            </a:r>
            <a:endParaRPr lang="en-US" altLang="zh-CN" sz="2000" b="1" dirty="0">
              <a:solidFill>
                <a:srgbClr val="405F8F"/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599942F-0705-4018-B788-50EB33950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78966"/>
            <a:ext cx="3672408" cy="2841628"/>
          </a:xfrm>
          <a:prstGeom prst="rect">
            <a:avLst/>
          </a:prstGeom>
        </p:spPr>
      </p:pic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0353D32-AA58-4A4A-BC5E-B37C9DAC5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978966"/>
            <a:ext cx="3854632" cy="284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05241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4" name="椭圆 53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55" name="椭圆 54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5" name="文本框 52"/>
          <p:cNvSpPr txBox="1"/>
          <p:nvPr/>
        </p:nvSpPr>
        <p:spPr>
          <a:xfrm>
            <a:off x="2980366" y="2787774"/>
            <a:ext cx="3438602" cy="577081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300" b="1" spc="225" dirty="0">
                <a:solidFill>
                  <a:srgbClr val="405F8F"/>
                </a:solidFill>
                <a:cs typeface="+mn-ea"/>
                <a:sym typeface="+mn-lt"/>
              </a:rPr>
              <a:t>SYNOPSIS</a:t>
            </a:r>
            <a:endParaRPr lang="zh-CN" altLang="en-US" sz="3300" b="1" spc="225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50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52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01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141480"/>
            <a:ext cx="1966800" cy="34624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CONCLUSION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47">
            <a:extLst>
              <a:ext uri="{FF2B5EF4-FFF2-40B4-BE49-F238E27FC236}">
                <a16:creationId xmlns:a16="http://schemas.microsoft.com/office/drawing/2014/main" id="{6D2A5E4C-069A-4EEB-9635-26AD2357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587471"/>
            <a:ext cx="7416824" cy="30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rgbClr val="405F8F"/>
                </a:solidFill>
                <a:cs typeface="+mn-ea"/>
                <a:sym typeface="+mn-lt"/>
              </a:rPr>
              <a:t>What makes HARRY POTTER AND THE SORCERER’S STONE so uniquely successful?</a:t>
            </a:r>
          </a:p>
        </p:txBody>
      </p:sp>
      <p:sp>
        <p:nvSpPr>
          <p:cNvPr id="47" name="矩形 47">
            <a:extLst>
              <a:ext uri="{FF2B5EF4-FFF2-40B4-BE49-F238E27FC236}">
                <a16:creationId xmlns:a16="http://schemas.microsoft.com/office/drawing/2014/main" id="{7576EB86-26DE-4B1B-B23A-FA4C1D713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2931790"/>
            <a:ext cx="6551603" cy="374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800" b="1" dirty="0">
                <a:solidFill>
                  <a:srgbClr val="405F8F"/>
                </a:solidFill>
                <a:cs typeface="+mn-ea"/>
                <a:sym typeface="+mn-lt"/>
              </a:rPr>
              <a:t>It is the right movie appears in the right time, right place</a:t>
            </a:r>
          </a:p>
        </p:txBody>
      </p:sp>
    </p:spTree>
    <p:extLst>
      <p:ext uri="{BB962C8B-B14F-4D97-AF65-F5344CB8AC3E}">
        <p14:creationId xmlns:p14="http://schemas.microsoft.com/office/powerpoint/2010/main" val="38630735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文本框 52"/>
          <p:cNvSpPr txBox="1"/>
          <p:nvPr/>
        </p:nvSpPr>
        <p:spPr>
          <a:xfrm>
            <a:off x="2764342" y="2855008"/>
            <a:ext cx="3823882" cy="1638892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LIMITATIONS</a:t>
            </a:r>
          </a:p>
          <a:p>
            <a:pPr algn="ctr"/>
            <a:endParaRPr lang="en-US" altLang="zh-CN" sz="3300" b="1" spc="225" dirty="0">
              <a:solidFill>
                <a:srgbClr val="405F8F"/>
              </a:solidFill>
              <a:cs typeface="+mn-ea"/>
              <a:sym typeface="+mn-lt"/>
            </a:endParaRPr>
          </a:p>
          <a:p>
            <a:pPr algn="ctr"/>
            <a:endParaRPr lang="en-US" altLang="zh-CN" sz="3300" b="1" spc="225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1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8" name="TextBox 156"/>
          <p:cNvSpPr txBox="1"/>
          <p:nvPr/>
        </p:nvSpPr>
        <p:spPr>
          <a:xfrm>
            <a:off x="4171315" y="1539378"/>
            <a:ext cx="880940" cy="62322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04</a:t>
            </a:r>
          </a:p>
        </p:txBody>
      </p:sp>
      <p:cxnSp>
        <p:nvCxnSpPr>
          <p:cNvPr id="119" name="直接连接符 118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736148"/>
      </p:ext>
    </p:extLst>
  </p:cSld>
  <p:clrMapOvr>
    <a:masterClrMapping/>
  </p:clrMapOvr>
  <p:transition spd="slow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141480"/>
            <a:ext cx="1966800" cy="34624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LIMITATIONS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746957" y="1473075"/>
            <a:ext cx="59391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1259632" y="1203598"/>
            <a:ext cx="533293" cy="526482"/>
            <a:chOff x="6217935" y="1158425"/>
            <a:chExt cx="527724" cy="520849"/>
          </a:xfrm>
        </p:grpSpPr>
        <p:grpSp>
          <p:nvGrpSpPr>
            <p:cNvPr id="15" name="组合 14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405F8F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405F8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405F8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217935" y="1271633"/>
              <a:ext cx="527724" cy="31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405F8F"/>
                  </a:solidFill>
                  <a:cs typeface="+mn-ea"/>
                  <a:sym typeface="+mn-lt"/>
                </a:rPr>
                <a:t>01</a:t>
              </a:r>
              <a:endParaRPr lang="zh-CN" altLang="en-US" sz="1500" b="1" dirty="0">
                <a:solidFill>
                  <a:srgbClr val="405F8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1746957" y="2530769"/>
            <a:ext cx="59391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259632" y="2261292"/>
            <a:ext cx="533293" cy="526482"/>
            <a:chOff x="6217935" y="1158425"/>
            <a:chExt cx="527724" cy="520849"/>
          </a:xfrm>
        </p:grpSpPr>
        <p:grpSp>
          <p:nvGrpSpPr>
            <p:cNvPr id="22" name="组合 21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405F8F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405F8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405F8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217935" y="1271633"/>
              <a:ext cx="527724" cy="31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405F8F"/>
                  </a:solidFill>
                  <a:cs typeface="+mn-ea"/>
                  <a:sym typeface="+mn-lt"/>
                </a:rPr>
                <a:t>02</a:t>
              </a:r>
              <a:endParaRPr lang="zh-CN" altLang="en-US" sz="1500" b="1" dirty="0">
                <a:solidFill>
                  <a:srgbClr val="405F8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>
          <a:xfrm>
            <a:off x="1746957" y="3705323"/>
            <a:ext cx="593911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259632" y="3435846"/>
            <a:ext cx="533293" cy="526482"/>
            <a:chOff x="6217935" y="1158425"/>
            <a:chExt cx="527724" cy="520849"/>
          </a:xfrm>
        </p:grpSpPr>
        <p:grpSp>
          <p:nvGrpSpPr>
            <p:cNvPr id="29" name="组合 28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405F8F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405F8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405F8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217935" y="1271633"/>
              <a:ext cx="527724" cy="319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rgbClr val="405F8F"/>
                  </a:solidFill>
                  <a:cs typeface="+mn-ea"/>
                  <a:sym typeface="+mn-lt"/>
                </a:rPr>
                <a:t>03</a:t>
              </a:r>
              <a:endParaRPr lang="zh-CN" altLang="en-US" sz="1500" b="1" dirty="0">
                <a:solidFill>
                  <a:srgbClr val="405F8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0" name="矩形 47">
            <a:extLst>
              <a:ext uri="{FF2B5EF4-FFF2-40B4-BE49-F238E27FC236}">
                <a16:creationId xmlns:a16="http://schemas.microsoft.com/office/drawing/2014/main" id="{69D7D1C2-32FE-4CC2-B611-AE2B320B6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759" y="1296402"/>
            <a:ext cx="4681635" cy="30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rgbClr val="405F8F"/>
                </a:solidFill>
                <a:cs typeface="+mn-ea"/>
                <a:sym typeface="+mn-lt"/>
              </a:rPr>
              <a:t>Negative and Positive Connotation for Words</a:t>
            </a:r>
          </a:p>
        </p:txBody>
      </p:sp>
      <p:sp>
        <p:nvSpPr>
          <p:cNvPr id="47" name="矩形 47">
            <a:extLst>
              <a:ext uri="{FF2B5EF4-FFF2-40B4-BE49-F238E27FC236}">
                <a16:creationId xmlns:a16="http://schemas.microsoft.com/office/drawing/2014/main" id="{BF3CF52A-D4EB-4949-B988-1C6A080D9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759" y="2373122"/>
            <a:ext cx="4681635" cy="30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rgbClr val="405F8F"/>
                </a:solidFill>
                <a:cs typeface="+mn-ea"/>
                <a:sym typeface="+mn-lt"/>
              </a:rPr>
              <a:t>Outside Data Available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C4341EB-BB7C-429A-AF0B-879EB2FCB8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758" y="3525465"/>
            <a:ext cx="4681635" cy="302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1416" tIns="25708" rIns="51416" bIns="25708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en-US" altLang="zh-CN" sz="1400" b="1" dirty="0">
                <a:solidFill>
                  <a:srgbClr val="405F8F"/>
                </a:solidFill>
                <a:cs typeface="+mn-ea"/>
                <a:sym typeface="+mn-lt"/>
              </a:rPr>
              <a:t>Accuracy with Preprocessing Algorithm</a:t>
            </a:r>
          </a:p>
        </p:txBody>
      </p:sp>
    </p:spTree>
  </p:cSld>
  <p:clrMapOvr>
    <a:masterClrMapping/>
  </p:clrMapOvr>
  <p:transition spd="slow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141480"/>
            <a:ext cx="1966800" cy="34624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QUESTIONS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EB53834-2129-443B-AA7C-66EA6A643AB0}"/>
              </a:ext>
            </a:extLst>
          </p:cNvPr>
          <p:cNvSpPr/>
          <p:nvPr/>
        </p:nvSpPr>
        <p:spPr>
          <a:xfrm>
            <a:off x="2520280" y="1979157"/>
            <a:ext cx="4572000" cy="95263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800" b="1" dirty="0">
                <a:solidFill>
                  <a:srgbClr val="405F8F"/>
                </a:solidFill>
                <a:cs typeface="+mn-ea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7723473"/>
      </p:ext>
    </p:extLst>
  </p:cSld>
  <p:clrMapOvr>
    <a:masterClrMapping/>
  </p:clrMapOvr>
  <p:transition spd="slow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141480"/>
            <a:ext cx="1966800" cy="34624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SYNOPSIS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group of people sitting at a table with a cup of coffee&#10;&#10;Description automatically generated">
            <a:extLst>
              <a:ext uri="{FF2B5EF4-FFF2-40B4-BE49-F238E27FC236}">
                <a16:creationId xmlns:a16="http://schemas.microsoft.com/office/drawing/2014/main" id="{9D041BF8-566C-4EB1-B8D6-B9721A549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27534"/>
            <a:ext cx="3078609" cy="2312232"/>
          </a:xfrm>
          <a:prstGeom prst="rect">
            <a:avLst/>
          </a:prstGeom>
        </p:spPr>
      </p:pic>
      <p:pic>
        <p:nvPicPr>
          <p:cNvPr id="5" name="Picture 4" descr="A picture containing standing, walking, woman, young&#10;&#10;Description automatically generated">
            <a:extLst>
              <a:ext uri="{FF2B5EF4-FFF2-40B4-BE49-F238E27FC236}">
                <a16:creationId xmlns:a16="http://schemas.microsoft.com/office/drawing/2014/main" id="{03137439-DBED-4DD7-86DF-557231F4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843557"/>
            <a:ext cx="3526573" cy="2313432"/>
          </a:xfrm>
          <a:prstGeom prst="rect">
            <a:avLst/>
          </a:prstGeom>
        </p:spPr>
      </p:pic>
      <p:pic>
        <p:nvPicPr>
          <p:cNvPr id="7" name="Picture 6" descr="A screen shot of a boy&#10;&#10;Description automatically generated">
            <a:extLst>
              <a:ext uri="{FF2B5EF4-FFF2-40B4-BE49-F238E27FC236}">
                <a16:creationId xmlns:a16="http://schemas.microsoft.com/office/drawing/2014/main" id="{60325D67-3143-46CA-8D11-B389F6C758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" y="1120021"/>
            <a:ext cx="3701491" cy="2313432"/>
          </a:xfrm>
          <a:prstGeom prst="rect">
            <a:avLst/>
          </a:prstGeom>
        </p:spPr>
      </p:pic>
      <p:pic>
        <p:nvPicPr>
          <p:cNvPr id="9" name="Picture 8" descr="A train on a track with smoke coming out of it&#10;&#10;Description automatically generated">
            <a:extLst>
              <a:ext uri="{FF2B5EF4-FFF2-40B4-BE49-F238E27FC236}">
                <a16:creationId xmlns:a16="http://schemas.microsoft.com/office/drawing/2014/main" id="{8B656001-0D34-489F-B1EB-CC2DE56328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03" y="1528104"/>
            <a:ext cx="3773499" cy="2313432"/>
          </a:xfrm>
          <a:prstGeom prst="rect">
            <a:avLst/>
          </a:prstGeom>
        </p:spPr>
      </p:pic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CD5D4F6-0B11-45BA-90B4-73D8F476C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48" y="1813548"/>
            <a:ext cx="4002478" cy="2313432"/>
          </a:xfrm>
          <a:prstGeom prst="rect">
            <a:avLst/>
          </a:prstGeom>
        </p:spPr>
      </p:pic>
      <p:pic>
        <p:nvPicPr>
          <p:cNvPr id="56" name="Picture 55" descr="A person wearing a uniform&#10;&#10;Description automatically generated">
            <a:extLst>
              <a:ext uri="{FF2B5EF4-FFF2-40B4-BE49-F238E27FC236}">
                <a16:creationId xmlns:a16="http://schemas.microsoft.com/office/drawing/2014/main" id="{67ECD744-5A53-43A9-8A39-DB8A24941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66" y="1998216"/>
            <a:ext cx="4005072" cy="3003804"/>
          </a:xfrm>
          <a:prstGeom prst="rect">
            <a:avLst/>
          </a:prstGeom>
        </p:spPr>
      </p:pic>
      <p:pic>
        <p:nvPicPr>
          <p:cNvPr id="58" name="Picture 57" descr="A picture containing person, man, riding, child&#10;&#10;Description automatically generated">
            <a:extLst>
              <a:ext uri="{FF2B5EF4-FFF2-40B4-BE49-F238E27FC236}">
                <a16:creationId xmlns:a16="http://schemas.microsoft.com/office/drawing/2014/main" id="{AD550A33-4E57-452F-95E9-5648DC5D8F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69" y="1837248"/>
            <a:ext cx="4787866" cy="3008376"/>
          </a:xfrm>
          <a:prstGeom prst="rect">
            <a:avLst/>
          </a:prstGeom>
        </p:spPr>
      </p:pic>
      <p:pic>
        <p:nvPicPr>
          <p:cNvPr id="60" name="Picture 59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6EC1A74-BF26-4798-BE4A-44B37F2CF8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249250"/>
            <a:ext cx="5348224" cy="3008376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文本框 52"/>
          <p:cNvSpPr txBox="1"/>
          <p:nvPr/>
        </p:nvSpPr>
        <p:spPr>
          <a:xfrm>
            <a:off x="2764342" y="2855008"/>
            <a:ext cx="3895890" cy="108489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300" b="1" spc="225" dirty="0">
                <a:solidFill>
                  <a:srgbClr val="405F8F"/>
                </a:solidFill>
                <a:cs typeface="+mn-ea"/>
                <a:sym typeface="+mn-lt"/>
              </a:rPr>
              <a:t>METHODOLOGY</a:t>
            </a:r>
          </a:p>
          <a:p>
            <a:pPr algn="ctr"/>
            <a:endParaRPr lang="en-US" altLang="zh-CN" sz="3300" b="1" spc="225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1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8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02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141480"/>
            <a:ext cx="1966800" cy="34624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METHODOLOGY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990532" y="1383619"/>
            <a:ext cx="1188848" cy="1189157"/>
            <a:chOff x="1705099" y="2564904"/>
            <a:chExt cx="1800200" cy="1800200"/>
          </a:xfrm>
        </p:grpSpPr>
        <p:sp>
          <p:nvSpPr>
            <p:cNvPr id="43" name="椭圆 42"/>
            <p:cNvSpPr/>
            <p:nvPr/>
          </p:nvSpPr>
          <p:spPr>
            <a:xfrm>
              <a:off x="1705099" y="2564904"/>
              <a:ext cx="1800200" cy="1800200"/>
            </a:xfrm>
            <a:prstGeom prst="ellipse">
              <a:avLst/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1853307" y="2713112"/>
              <a:ext cx="1503784" cy="1503784"/>
            </a:xfrm>
            <a:prstGeom prst="ellipse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2051720" y="1805082"/>
            <a:ext cx="1082191" cy="34623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405F8F"/>
                </a:solidFill>
                <a:cs typeface="+mn-ea"/>
                <a:sym typeface="+mn-lt"/>
              </a:rPr>
              <a:t>How?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57528" y="2721497"/>
            <a:ext cx="188971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1800" b="1" dirty="0">
                <a:solidFill>
                  <a:srgbClr val="405F8F"/>
                </a:solidFill>
                <a:cs typeface="+mn-ea"/>
                <a:sym typeface="+mn-lt"/>
              </a:rPr>
              <a:t>METHODOLOGY</a:t>
            </a:r>
            <a:endParaRPr lang="zh-CN" altLang="en-US" sz="18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4304750" y="1341194"/>
            <a:ext cx="3131532" cy="496676"/>
            <a:chOff x="5737547" y="1428218"/>
            <a:chExt cx="4176464" cy="662235"/>
          </a:xfrm>
        </p:grpSpPr>
        <p:sp>
          <p:nvSpPr>
            <p:cNvPr id="53" name="圆角矩形 52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572000" y="1441713"/>
            <a:ext cx="27604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800" dirty="0">
                <a:solidFill>
                  <a:srgbClr val="405F8F"/>
                </a:solidFill>
                <a:cs typeface="+mn-ea"/>
                <a:sym typeface="+mn-lt"/>
              </a:rPr>
              <a:t>Pre-processing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4304750" y="1967062"/>
            <a:ext cx="3131532" cy="496676"/>
            <a:chOff x="5737547" y="1428218"/>
            <a:chExt cx="4176464" cy="662235"/>
          </a:xfrm>
        </p:grpSpPr>
        <p:sp>
          <p:nvSpPr>
            <p:cNvPr id="57" name="圆角矩形 56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572000" y="2067694"/>
            <a:ext cx="27604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800" dirty="0">
                <a:solidFill>
                  <a:srgbClr val="405F8F"/>
                </a:solidFill>
                <a:cs typeface="+mn-ea"/>
                <a:sym typeface="+mn-lt"/>
              </a:rPr>
              <a:t>Frequency Analysis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4304750" y="2583332"/>
            <a:ext cx="3131532" cy="496676"/>
            <a:chOff x="5737547" y="1428218"/>
            <a:chExt cx="4176464" cy="662235"/>
          </a:xfrm>
        </p:grpSpPr>
        <p:sp>
          <p:nvSpPr>
            <p:cNvPr id="61" name="圆角矩形 60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567828" y="2675982"/>
            <a:ext cx="27604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800" dirty="0">
                <a:solidFill>
                  <a:srgbClr val="405F8F"/>
                </a:solidFill>
                <a:cs typeface="+mn-ea"/>
                <a:sym typeface="+mn-lt"/>
              </a:rPr>
              <a:t>Topic Analysis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4304750" y="3936150"/>
            <a:ext cx="3131532" cy="496676"/>
            <a:chOff x="5737547" y="1428218"/>
            <a:chExt cx="4176464" cy="662235"/>
          </a:xfrm>
        </p:grpSpPr>
        <p:sp>
          <p:nvSpPr>
            <p:cNvPr id="65" name="圆角矩形 64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6" name="圆角矩形 65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567828" y="4045987"/>
            <a:ext cx="27604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800" dirty="0">
                <a:solidFill>
                  <a:srgbClr val="405F8F"/>
                </a:solidFill>
                <a:cs typeface="+mn-ea"/>
                <a:sym typeface="+mn-lt"/>
              </a:rPr>
              <a:t>Social Network Analysis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4304750" y="3243308"/>
            <a:ext cx="3131532" cy="496676"/>
            <a:chOff x="5737547" y="1428218"/>
            <a:chExt cx="4176464" cy="662235"/>
          </a:xfrm>
        </p:grpSpPr>
        <p:sp>
          <p:nvSpPr>
            <p:cNvPr id="69" name="圆角矩形 68"/>
            <p:cNvSpPr/>
            <p:nvPr/>
          </p:nvSpPr>
          <p:spPr>
            <a:xfrm>
              <a:off x="5737547" y="1428218"/>
              <a:ext cx="4176464" cy="662235"/>
            </a:xfrm>
            <a:prstGeom prst="roundRect">
              <a:avLst>
                <a:gd name="adj" fmla="val 30951"/>
              </a:avLst>
            </a:prstGeom>
            <a:solidFill>
              <a:srgbClr val="405F8F"/>
            </a:solidFill>
            <a:ln>
              <a:noFill/>
            </a:ln>
            <a:effectLst>
              <a:outerShdw blurRad="4445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70" name="圆角矩形 69"/>
            <p:cNvSpPr/>
            <p:nvPr/>
          </p:nvSpPr>
          <p:spPr>
            <a:xfrm>
              <a:off x="5809555" y="1491609"/>
              <a:ext cx="4032448" cy="535452"/>
            </a:xfrm>
            <a:prstGeom prst="roundRect">
              <a:avLst>
                <a:gd name="adj" fmla="val 30951"/>
              </a:avLst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567828" y="3350057"/>
            <a:ext cx="27604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altLang="zh-CN" sz="1800" dirty="0">
                <a:solidFill>
                  <a:srgbClr val="405F8F"/>
                </a:solidFill>
                <a:cs typeface="+mn-ea"/>
                <a:sym typeface="+mn-lt"/>
              </a:rPr>
              <a:t>Sentiment Analysis</a:t>
            </a:r>
          </a:p>
        </p:txBody>
      </p:sp>
      <p:grpSp>
        <p:nvGrpSpPr>
          <p:cNvPr id="72" name="组合 71"/>
          <p:cNvGrpSpPr/>
          <p:nvPr/>
        </p:nvGrpSpPr>
        <p:grpSpPr>
          <a:xfrm rot="16200000">
            <a:off x="2559428" y="2630251"/>
            <a:ext cx="2516080" cy="434646"/>
            <a:chOff x="7967269" y="3151651"/>
            <a:chExt cx="3354773" cy="579679"/>
          </a:xfrm>
        </p:grpSpPr>
        <p:sp>
          <p:nvSpPr>
            <p:cNvPr id="73" name="Line 128"/>
            <p:cNvSpPr>
              <a:spLocks noChangeShapeType="1"/>
            </p:cNvSpPr>
            <p:nvPr/>
          </p:nvSpPr>
          <p:spPr bwMode="auto">
            <a:xfrm>
              <a:off x="9702801" y="3151651"/>
              <a:ext cx="0" cy="579678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4" name="Line 129"/>
            <p:cNvSpPr>
              <a:spLocks noChangeShapeType="1"/>
            </p:cNvSpPr>
            <p:nvPr/>
          </p:nvSpPr>
          <p:spPr bwMode="auto">
            <a:xfrm flipH="1">
              <a:off x="7967269" y="3492499"/>
              <a:ext cx="3354771" cy="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5" name="Line 130"/>
            <p:cNvSpPr>
              <a:spLocks noChangeShapeType="1"/>
            </p:cNvSpPr>
            <p:nvPr/>
          </p:nvSpPr>
          <p:spPr bwMode="auto">
            <a:xfrm>
              <a:off x="7971393" y="3486151"/>
              <a:ext cx="0" cy="20955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6" name="Line 131"/>
            <p:cNvSpPr>
              <a:spLocks noChangeShapeType="1"/>
            </p:cNvSpPr>
            <p:nvPr/>
          </p:nvSpPr>
          <p:spPr bwMode="auto">
            <a:xfrm>
              <a:off x="11322042" y="3492500"/>
              <a:ext cx="0" cy="238830"/>
            </a:xfrm>
            <a:prstGeom prst="line">
              <a:avLst/>
            </a:prstGeom>
            <a:noFill/>
            <a:ln w="9525" cap="flat">
              <a:solidFill>
                <a:schemeClr val="tx1">
                  <a:lumMod val="50000"/>
                  <a:lumOff val="5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 flipH="1">
            <a:off x="3952042" y="2139702"/>
            <a:ext cx="307988" cy="308070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3734535" y="1343478"/>
            <a:ext cx="273348" cy="273419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2" name="椭圆 81"/>
          <p:cNvSpPr/>
          <p:nvPr/>
        </p:nvSpPr>
        <p:spPr>
          <a:xfrm flipH="1">
            <a:off x="5042166" y="1035487"/>
            <a:ext cx="188182" cy="188231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3" name="椭圆 82"/>
          <p:cNvSpPr/>
          <p:nvPr/>
        </p:nvSpPr>
        <p:spPr>
          <a:xfrm flipH="1">
            <a:off x="5038564" y="1656145"/>
            <a:ext cx="423556" cy="423668"/>
          </a:xfrm>
          <a:prstGeom prst="ellipse">
            <a:avLst/>
          </a:prstGeom>
          <a:pattFill prst="wdDnDiag">
            <a:fgClr>
              <a:srgbClr val="809BC6"/>
            </a:fgClr>
            <a:bgClr>
              <a:schemeClr val="bg1"/>
            </a:bgClr>
          </a:pattFill>
          <a:ln w="28575" cap="flat">
            <a:noFill/>
            <a:prstDash val="solid"/>
            <a:miter lim="800000"/>
          </a:ln>
          <a:effectLst>
            <a:outerShdw blurRad="228600" dist="228600" dir="5400000" algn="t" rotWithShape="0">
              <a:schemeClr val="tx1">
                <a:lumMod val="85000"/>
                <a:lumOff val="15000"/>
                <a:alpha val="28000"/>
              </a:schemeClr>
            </a:outerShdw>
          </a:effectLst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84" name="文本框 52"/>
          <p:cNvSpPr txBox="1"/>
          <p:nvPr/>
        </p:nvSpPr>
        <p:spPr>
          <a:xfrm>
            <a:off x="2764342" y="2855008"/>
            <a:ext cx="3895890" cy="1084894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300" b="1" spc="225" dirty="0">
                <a:solidFill>
                  <a:srgbClr val="405F8F"/>
                </a:solidFill>
                <a:cs typeface="+mn-ea"/>
                <a:sym typeface="+mn-lt"/>
              </a:rPr>
              <a:t>Pre-processing</a:t>
            </a:r>
          </a:p>
          <a:p>
            <a:pPr algn="ctr"/>
            <a:endParaRPr lang="en-US" altLang="zh-CN" sz="3300" b="1" spc="225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4007884" y="1323354"/>
            <a:ext cx="1207803" cy="1089251"/>
            <a:chOff x="2713211" y="1988840"/>
            <a:chExt cx="1610824" cy="1452335"/>
          </a:xfrm>
        </p:grpSpPr>
        <p:sp>
          <p:nvSpPr>
            <p:cNvPr id="1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8" name="TextBox 156"/>
          <p:cNvSpPr txBox="1"/>
          <p:nvPr/>
        </p:nvSpPr>
        <p:spPr>
          <a:xfrm>
            <a:off x="4171315" y="1539378"/>
            <a:ext cx="880940" cy="623248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405F8F"/>
                </a:solidFill>
                <a:cs typeface="+mn-ea"/>
                <a:sym typeface="+mn-lt"/>
              </a:rPr>
              <a:t>A</a:t>
            </a:r>
            <a:endParaRPr lang="zh-CN" altLang="en-US" sz="3600" b="1" dirty="0">
              <a:solidFill>
                <a:srgbClr val="405F8F"/>
              </a:solidFill>
              <a:cs typeface="+mn-ea"/>
              <a:sym typeface="+mn-lt"/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2883624" y="3489852"/>
            <a:ext cx="3632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208924"/>
      </p:ext>
    </p:extLst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>
          <a:xfrm>
            <a:off x="3577055" y="141480"/>
            <a:ext cx="1966800" cy="346249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Preprocessing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5543855" y="314605"/>
            <a:ext cx="3347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252645" y="317871"/>
            <a:ext cx="329350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5543855" y="357504"/>
            <a:ext cx="334750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252645" y="360770"/>
            <a:ext cx="32935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467544" y="1120257"/>
            <a:ext cx="927795" cy="836727"/>
            <a:chOff x="2713211" y="1988840"/>
            <a:chExt cx="1610824" cy="1452335"/>
          </a:xfrm>
        </p:grpSpPr>
        <p:sp>
          <p:nvSpPr>
            <p:cNvPr id="16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123528" y="3603191"/>
            <a:ext cx="694935" cy="626723"/>
            <a:chOff x="2713211" y="1988840"/>
            <a:chExt cx="1610824" cy="1452335"/>
          </a:xfrm>
        </p:grpSpPr>
        <p:sp>
          <p:nvSpPr>
            <p:cNvPr id="19" name="Freeform 5"/>
            <p:cNvSpPr/>
            <p:nvPr/>
          </p:nvSpPr>
          <p:spPr bwMode="auto">
            <a:xfrm>
              <a:off x="2713211" y="1988840"/>
              <a:ext cx="1610824" cy="145233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rgbClr val="405F8F"/>
            </a:solidFill>
            <a:ln w="9525" cap="flat">
              <a:noFill/>
              <a:prstDash val="solid"/>
              <a:miter lim="800000"/>
            </a:ln>
            <a:effectLst>
              <a:outerShdw blurRad="431800" dist="889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2838739" y="2087520"/>
              <a:ext cx="1359768" cy="125497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167158" t="-31921" r="-198372" b="-151558"/>
              </a:stretch>
            </a:blipFill>
            <a:ln w="9525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5728792" y="1740360"/>
            <a:ext cx="1997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842278" y="1457296"/>
            <a:ext cx="1565765" cy="284669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405F8F"/>
                </a:solidFill>
                <a:cs typeface="+mn-ea"/>
                <a:sym typeface="+mn-lt"/>
              </a:rPr>
              <a:t>Structuring</a:t>
            </a:r>
          </a:p>
        </p:txBody>
      </p:sp>
      <p:sp>
        <p:nvSpPr>
          <p:cNvPr id="24" name="矩形 47"/>
          <p:cNvSpPr>
            <a:spLocks noChangeArrowheads="1"/>
          </p:cNvSpPr>
          <p:nvPr/>
        </p:nvSpPr>
        <p:spPr bwMode="auto">
          <a:xfrm>
            <a:off x="5944760" y="1763300"/>
            <a:ext cx="2537621" cy="91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marL="171450" indent="-171450" algn="just">
              <a:lnSpc>
                <a:spcPts val="15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Speaker</a:t>
            </a:r>
          </a:p>
          <a:p>
            <a:pPr marL="171450" indent="-171450" algn="just">
              <a:lnSpc>
                <a:spcPts val="15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Dialogue </a:t>
            </a:r>
          </a:p>
          <a:p>
            <a:pPr marL="171450" indent="-171450" algn="just">
              <a:lnSpc>
                <a:spcPts val="15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Recipient </a:t>
            </a:r>
          </a:p>
          <a:p>
            <a:pPr marL="171450" indent="-171450" algn="just">
              <a:lnSpc>
                <a:spcPts val="15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Scene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5188873" y="1547604"/>
            <a:ext cx="726301" cy="717026"/>
            <a:chOff x="6217935" y="1158425"/>
            <a:chExt cx="527724" cy="520849"/>
          </a:xfrm>
        </p:grpSpPr>
        <p:grpSp>
          <p:nvGrpSpPr>
            <p:cNvPr id="26" name="组合 25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405F8F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dirty="0">
                  <a:solidFill>
                    <a:srgbClr val="405F8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dirty="0">
                  <a:solidFill>
                    <a:srgbClr val="405F8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217935" y="1271633"/>
              <a:ext cx="527724" cy="335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405F8F"/>
                  </a:solidFill>
                  <a:cs typeface="+mn-ea"/>
                  <a:sym typeface="+mn-lt"/>
                </a:rPr>
                <a:t>01</a:t>
              </a:r>
              <a:endParaRPr lang="zh-CN" altLang="en-US" sz="2400" b="1" dirty="0">
                <a:solidFill>
                  <a:srgbClr val="405F8F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5752985" y="3204332"/>
            <a:ext cx="199770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968954" y="2921268"/>
            <a:ext cx="1889548" cy="284669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405F8F"/>
                </a:solidFill>
                <a:cs typeface="+mn-ea"/>
                <a:sym typeface="+mn-lt"/>
              </a:rPr>
              <a:t>Dialogue Cleaning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5213066" y="3011577"/>
            <a:ext cx="726301" cy="717026"/>
            <a:chOff x="6217935" y="1158425"/>
            <a:chExt cx="527724" cy="520849"/>
          </a:xfrm>
        </p:grpSpPr>
        <p:grpSp>
          <p:nvGrpSpPr>
            <p:cNvPr id="34" name="组合 33"/>
            <p:cNvGrpSpPr/>
            <p:nvPr/>
          </p:nvGrpSpPr>
          <p:grpSpPr>
            <a:xfrm>
              <a:off x="6219351" y="1158425"/>
              <a:ext cx="520849" cy="520849"/>
              <a:chOff x="1705099" y="2564904"/>
              <a:chExt cx="1800200" cy="1800200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1705099" y="2564904"/>
                <a:ext cx="1800200" cy="1800200"/>
              </a:xfrm>
              <a:prstGeom prst="ellipse">
                <a:avLst/>
              </a:prstGeom>
              <a:solidFill>
                <a:srgbClr val="405F8F"/>
              </a:solidFill>
              <a:ln>
                <a:noFill/>
              </a:ln>
              <a:effectLst>
                <a:outerShdw blurRad="444500" dist="889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dirty="0">
                  <a:solidFill>
                    <a:srgbClr val="405F8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1853307" y="2713112"/>
                <a:ext cx="1503784" cy="1503784"/>
              </a:xfrm>
              <a:prstGeom prst="ellipse">
                <a:avLst/>
              </a:prstGeom>
              <a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100" dirty="0">
                  <a:solidFill>
                    <a:srgbClr val="405F8F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6217935" y="1271633"/>
              <a:ext cx="527724" cy="335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405F8F"/>
                  </a:solidFill>
                  <a:cs typeface="+mn-ea"/>
                  <a:sym typeface="+mn-lt"/>
                </a:rPr>
                <a:t>02</a:t>
              </a:r>
              <a:endParaRPr lang="zh-CN" altLang="en-US" sz="2400" b="1" dirty="0">
                <a:solidFill>
                  <a:srgbClr val="405F8F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4E3B68A-E054-4C08-A08A-82A7C5D2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841" y="1421602"/>
            <a:ext cx="3988471" cy="2627588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4EE693D3-6CB5-4A87-B8C8-F9879B44F82A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清新皱纸工作汇报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mov2f3n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724</Words>
  <Application>Microsoft Office PowerPoint</Application>
  <PresentationFormat>On-screen Show (16:9)</PresentationFormat>
  <Paragraphs>291</Paragraphs>
  <Slides>43</Slides>
  <Notes>43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微软雅黑</vt:lpstr>
      <vt:lpstr>方正黑体简体</vt:lpstr>
      <vt:lpstr>Arial</vt:lpstr>
      <vt:lpstr>Calibri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微立体</dc:title>
  <dc:creator>Group1.2</dc:creator>
  <cp:lastModifiedBy>He Edwards</cp:lastModifiedBy>
  <cp:revision>216</cp:revision>
  <dcterms:created xsi:type="dcterms:W3CDTF">2016-01-25T08:08:00Z</dcterms:created>
  <dcterms:modified xsi:type="dcterms:W3CDTF">2019-12-02T05:23:08Z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